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logger" panose="020B0604020202020204" charset="0"/>
      <p:regular r:id="rId21"/>
    </p:embeddedFont>
    <p:embeddedFont>
      <p:font typeface="Blogger Bold" panose="020B0604020202020204" charset="0"/>
      <p:regular r:id="rId22"/>
    </p:embeddedFont>
    <p:embeddedFont>
      <p:font typeface="Calibri" panose="020F0502020204030204" pitchFamily="34" charset="0"/>
      <p:regular r:id="rId23"/>
      <p:bold r:id="rId24"/>
      <p:italic r:id="rId25"/>
      <p:boldItalic r:id="rId26"/>
    </p:embeddedFont>
    <p:embeddedFont>
      <p:font typeface="Source Sans Pro" panose="020B0503030403020204" pitchFamily="34" charset="0"/>
      <p:regular r:id="rId27"/>
    </p:embeddedFont>
    <p:embeddedFont>
      <p:font typeface="Source Sans Pro Bold" panose="020B0703030403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8" d="100"/>
          <a:sy n="88" d="100"/>
        </p:scale>
        <p:origin x="8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hyperlink" Target="https://www.thecocktaildb.com/api.php" TargetMode="External"/><Relationship Id="rId5" Type="http://schemas.openxmlformats.org/officeDocument/2006/relationships/image" Target="../media/image7.png"/><Relationship Id="rId10" Type="http://schemas.openxmlformats.org/officeDocument/2006/relationships/image" Target="../media/image59.png"/><Relationship Id="rId4" Type="http://schemas.openxmlformats.org/officeDocument/2006/relationships/image" Target="../media/image10.sv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61.png"/><Relationship Id="rId4" Type="http://schemas.openxmlformats.org/officeDocument/2006/relationships/image" Target="../media/image10.sv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9.png"/><Relationship Id="rId7" Type="http://schemas.openxmlformats.org/officeDocument/2006/relationships/image" Target="../media/image62.jpeg"/><Relationship Id="rId12"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64.png"/><Relationship Id="rId5" Type="http://schemas.openxmlformats.org/officeDocument/2006/relationships/image" Target="../media/image7.png"/><Relationship Id="rId10" Type="http://schemas.openxmlformats.org/officeDocument/2006/relationships/image" Target="../media/image3.svg"/><Relationship Id="rId4" Type="http://schemas.openxmlformats.org/officeDocument/2006/relationships/image" Target="../media/image10.sv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74.svg"/><Relationship Id="rId18" Type="http://schemas.openxmlformats.org/officeDocument/2006/relationships/hyperlink" Target="https://www.youtube.com/watch?v=l-M9B2gUoug" TargetMode="External"/><Relationship Id="rId3"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image" Target="../media/image73.png"/><Relationship Id="rId17" Type="http://schemas.openxmlformats.org/officeDocument/2006/relationships/hyperlink" Target="https://github.com/ZivSimchoni/ETZ_Cocktails" TargetMode="External"/><Relationship Id="rId2" Type="http://schemas.openxmlformats.org/officeDocument/2006/relationships/image" Target="../media/image1.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8.svg"/><Relationship Id="rId5" Type="http://schemas.openxmlformats.org/officeDocument/2006/relationships/image" Target="../media/image7.png"/><Relationship Id="rId15" Type="http://schemas.openxmlformats.org/officeDocument/2006/relationships/image" Target="../media/image76.svg"/><Relationship Id="rId10" Type="http://schemas.openxmlformats.org/officeDocument/2006/relationships/image" Target="../media/image37.png"/><Relationship Id="rId19" Type="http://schemas.openxmlformats.org/officeDocument/2006/relationships/hyperlink" Target="https://drive.google.com/drive/folders/1rDIioZ7UJlq3SHsHYYId0GLm1lKTz4st" TargetMode="External"/><Relationship Id="rId4" Type="http://schemas.openxmlformats.org/officeDocument/2006/relationships/image" Target="../media/image10.sv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8.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3.svg"/><Relationship Id="rId4" Type="http://schemas.openxmlformats.org/officeDocument/2006/relationships/image" Target="../media/image43.pn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hyperlink" Target="https://en.wikipedia.org/wiki/Cocktail" TargetMode="External"/><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1.svg"/><Relationship Id="rId5" Type="http://schemas.openxmlformats.org/officeDocument/2006/relationships/image" Target="../media/image9.png"/><Relationship Id="rId10"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2.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5.png"/><Relationship Id="rId5" Type="http://schemas.openxmlformats.org/officeDocument/2006/relationships/image" Target="../media/image7.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10.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9.png"/><Relationship Id="rId7" Type="http://schemas.openxmlformats.org/officeDocument/2006/relationships/image" Target="../media/image41.png"/><Relationship Id="rId12" Type="http://schemas.openxmlformats.org/officeDocument/2006/relationships/image" Target="../media/image3.svg"/><Relationship Id="rId17" Type="http://schemas.openxmlformats.org/officeDocument/2006/relationships/image" Target="../media/image49.png"/><Relationship Id="rId2" Type="http://schemas.openxmlformats.org/officeDocument/2006/relationships/image" Target="../media/image1.png"/><Relationship Id="rId16"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png"/><Relationship Id="rId5" Type="http://schemas.openxmlformats.org/officeDocument/2006/relationships/image" Target="../media/image7.png"/><Relationship Id="rId15" Type="http://schemas.openxmlformats.org/officeDocument/2006/relationships/image" Target="../media/image47.png"/><Relationship Id="rId10" Type="http://schemas.openxmlformats.org/officeDocument/2006/relationships/image" Target="../media/image44.png"/><Relationship Id="rId19" Type="http://schemas.openxmlformats.org/officeDocument/2006/relationships/hyperlink" Target="https://www.thecocktaildb.com/api.php" TargetMode="External"/><Relationship Id="rId4" Type="http://schemas.openxmlformats.org/officeDocument/2006/relationships/image" Target="../media/image10.svg"/><Relationship Id="rId9" Type="http://schemas.openxmlformats.org/officeDocument/2006/relationships/image" Target="../media/image43.png"/><Relationship Id="rId14"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3.svg"/><Relationship Id="rId5" Type="http://schemas.openxmlformats.org/officeDocument/2006/relationships/image" Target="../media/image9.png"/><Relationship Id="rId10" Type="http://schemas.openxmlformats.org/officeDocument/2006/relationships/image" Target="../media/image52.png"/><Relationship Id="rId4" Type="http://schemas.openxmlformats.org/officeDocument/2006/relationships/image" Target="../media/image3.sv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26906" y="4731947"/>
            <a:ext cx="1111152" cy="277788"/>
          </a:xfrm>
          <a:prstGeom prst="rect">
            <a:avLst/>
          </a:prstGeom>
        </p:spPr>
      </p:pic>
      <p:grpSp>
        <p:nvGrpSpPr>
          <p:cNvPr id="4" name="Group 4"/>
          <p:cNvGrpSpPr>
            <a:grpSpLocks noChangeAspect="1"/>
          </p:cNvGrpSpPr>
          <p:nvPr/>
        </p:nvGrpSpPr>
        <p:grpSpPr>
          <a:xfrm>
            <a:off x="5860110" y="711918"/>
            <a:ext cx="2680079" cy="5302997"/>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4" name="Group 14"/>
          <p:cNvGrpSpPr>
            <a:grpSpLocks noChangeAspect="1"/>
          </p:cNvGrpSpPr>
          <p:nvPr/>
        </p:nvGrpSpPr>
        <p:grpSpPr>
          <a:xfrm>
            <a:off x="5795395" y="6590742"/>
            <a:ext cx="2680079" cy="5302997"/>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4" name="Group 24"/>
          <p:cNvGrpSpPr>
            <a:grpSpLocks noChangeAspect="1"/>
          </p:cNvGrpSpPr>
          <p:nvPr/>
        </p:nvGrpSpPr>
        <p:grpSpPr>
          <a:xfrm>
            <a:off x="2656156" y="-1417612"/>
            <a:ext cx="2680079" cy="5302997"/>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4" name="Group 34"/>
          <p:cNvGrpSpPr>
            <a:grpSpLocks noChangeAspect="1"/>
          </p:cNvGrpSpPr>
          <p:nvPr/>
        </p:nvGrpSpPr>
        <p:grpSpPr>
          <a:xfrm>
            <a:off x="2656156" y="4255696"/>
            <a:ext cx="2680079" cy="5302997"/>
            <a:chOff x="0" y="0"/>
            <a:chExt cx="2620010" cy="5184140"/>
          </a:xfrm>
        </p:grpSpPr>
        <p:sp>
          <p:nvSpPr>
            <p:cNvPr id="35" name="Freeform 3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6" name="Freeform 3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a:stretch>
            </a:blipFill>
          </p:spPr>
        </p:sp>
        <p:sp>
          <p:nvSpPr>
            <p:cNvPr id="37" name="Freeform 3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8" name="Freeform 3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9" name="Freeform 3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0" name="Freeform 4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1" name="Freeform 4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2" name="Freeform 4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3" name="Freeform 4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4" name="Group 44"/>
          <p:cNvGrpSpPr>
            <a:grpSpLocks noChangeAspect="1"/>
          </p:cNvGrpSpPr>
          <p:nvPr/>
        </p:nvGrpSpPr>
        <p:grpSpPr>
          <a:xfrm>
            <a:off x="-550761" y="964039"/>
            <a:ext cx="2680079" cy="5302997"/>
            <a:chOff x="0" y="0"/>
            <a:chExt cx="2620010" cy="5184140"/>
          </a:xfrm>
        </p:grpSpPr>
        <p:sp>
          <p:nvSpPr>
            <p:cNvPr id="45" name="Freeform 4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6" name="Freeform 4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916" r="-1916"/>
              </a:stretch>
            </a:blipFill>
          </p:spPr>
        </p:sp>
        <p:sp>
          <p:nvSpPr>
            <p:cNvPr id="47" name="Freeform 4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8" name="Freeform 4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9" name="Freeform 4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0" name="Freeform 5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1" name="Freeform 5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2" name="Freeform 5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3" name="Freeform 5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4" name="Group 54"/>
          <p:cNvGrpSpPr>
            <a:grpSpLocks noChangeAspect="1"/>
          </p:cNvGrpSpPr>
          <p:nvPr/>
        </p:nvGrpSpPr>
        <p:grpSpPr>
          <a:xfrm>
            <a:off x="-550761" y="6637347"/>
            <a:ext cx="2680079" cy="5302997"/>
            <a:chOff x="0" y="0"/>
            <a:chExt cx="2620010" cy="5184140"/>
          </a:xfrm>
        </p:grpSpPr>
        <p:sp>
          <p:nvSpPr>
            <p:cNvPr id="55" name="Freeform 5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6" name="Freeform 5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7" r="-1527"/>
              </a:stretch>
            </a:blipFill>
          </p:spPr>
        </p:sp>
        <p:sp>
          <p:nvSpPr>
            <p:cNvPr id="57" name="Freeform 5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8" name="Freeform 5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9" name="Freeform 5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0" name="Freeform 6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1" name="Freeform 6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2" name="Freeform 6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3" name="Freeform 6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64" name="Picture 64"/>
          <p:cNvPicPr>
            <a:picLocks noChangeAspect="1"/>
          </p:cNvPicPr>
          <p:nvPr/>
        </p:nvPicPr>
        <p:blipFill>
          <a:blip r:embed="rId7"/>
          <a:srcRect/>
          <a:stretch>
            <a:fillRect/>
          </a:stretch>
        </p:blipFill>
        <p:spPr>
          <a:xfrm>
            <a:off x="16617421" y="386821"/>
            <a:ext cx="1283759" cy="1283759"/>
          </a:xfrm>
          <a:prstGeom prst="rect">
            <a:avLst/>
          </a:prstGeom>
        </p:spPr>
      </p:pic>
      <p:sp>
        <p:nvSpPr>
          <p:cNvPr id="65" name="TextBox 65"/>
          <p:cNvSpPr txBox="1"/>
          <p:nvPr/>
        </p:nvSpPr>
        <p:spPr>
          <a:xfrm>
            <a:off x="9826906" y="1855993"/>
            <a:ext cx="6138450" cy="3014848"/>
          </a:xfrm>
          <a:prstGeom prst="rect">
            <a:avLst/>
          </a:prstGeom>
        </p:spPr>
        <p:txBody>
          <a:bodyPr lIns="0" tIns="0" rIns="0" bIns="0" rtlCol="0" anchor="t">
            <a:spAutoFit/>
          </a:bodyPr>
          <a:lstStyle/>
          <a:p>
            <a:pPr>
              <a:lnSpc>
                <a:spcPts val="7632"/>
              </a:lnSpc>
            </a:pPr>
            <a:r>
              <a:rPr lang="en-US" sz="7066">
                <a:solidFill>
                  <a:srgbClr val="FFFFFF"/>
                </a:solidFill>
                <a:latin typeface="Blogger Bold"/>
              </a:rPr>
              <a:t>ETZ-COCKTAILS</a:t>
            </a:r>
          </a:p>
          <a:p>
            <a:pPr>
              <a:lnSpc>
                <a:spcPts val="7632"/>
              </a:lnSpc>
            </a:pPr>
            <a:r>
              <a:rPr lang="en-US" sz="7066">
                <a:solidFill>
                  <a:srgbClr val="FFFFFF"/>
                </a:solidFill>
                <a:latin typeface="Blogger Bold"/>
              </a:rPr>
              <a:t>APPLICATION</a:t>
            </a:r>
          </a:p>
          <a:p>
            <a:pPr>
              <a:lnSpc>
                <a:spcPts val="7632"/>
              </a:lnSpc>
            </a:pPr>
            <a:r>
              <a:rPr lang="en-US" sz="7066">
                <a:solidFill>
                  <a:srgbClr val="FFFFFF"/>
                </a:solidFill>
                <a:latin typeface="Blogger Bold"/>
              </a:rPr>
              <a:t>SHOWCASE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18177" y="8749210"/>
            <a:ext cx="2281399" cy="265278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97305" y="9172001"/>
            <a:ext cx="2278083" cy="2652789"/>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88424" y="1323765"/>
            <a:ext cx="1111152" cy="277788"/>
          </a:xfrm>
          <a:prstGeom prst="rect">
            <a:avLst/>
          </a:prstGeom>
        </p:spPr>
      </p:pic>
      <p:pic>
        <p:nvPicPr>
          <p:cNvPr id="6" name="Picture 6"/>
          <p:cNvPicPr>
            <a:picLocks noChangeAspect="1"/>
          </p:cNvPicPr>
          <p:nvPr/>
        </p:nvPicPr>
        <p:blipFill>
          <a:blip r:embed="rId9"/>
          <a:srcRect/>
          <a:stretch>
            <a:fillRect/>
          </a:stretch>
        </p:blipFill>
        <p:spPr>
          <a:xfrm>
            <a:off x="302366" y="2628470"/>
            <a:ext cx="9397210" cy="3606309"/>
          </a:xfrm>
          <a:prstGeom prst="rect">
            <a:avLst/>
          </a:prstGeom>
        </p:spPr>
      </p:pic>
      <p:pic>
        <p:nvPicPr>
          <p:cNvPr id="7" name="Picture 7"/>
          <p:cNvPicPr>
            <a:picLocks noChangeAspect="1"/>
          </p:cNvPicPr>
          <p:nvPr/>
        </p:nvPicPr>
        <p:blipFill>
          <a:blip r:embed="rId10"/>
          <a:srcRect/>
          <a:stretch>
            <a:fillRect/>
          </a:stretch>
        </p:blipFill>
        <p:spPr>
          <a:xfrm>
            <a:off x="10491843" y="3843554"/>
            <a:ext cx="7796157" cy="6443446"/>
          </a:xfrm>
          <a:prstGeom prst="rect">
            <a:avLst/>
          </a:prstGeom>
        </p:spPr>
      </p:pic>
      <p:sp>
        <p:nvSpPr>
          <p:cNvPr id="8" name="TextBox 8"/>
          <p:cNvSpPr txBox="1"/>
          <p:nvPr/>
        </p:nvSpPr>
        <p:spPr>
          <a:xfrm>
            <a:off x="3780500" y="604266"/>
            <a:ext cx="10726999" cy="858393"/>
          </a:xfrm>
          <a:prstGeom prst="rect">
            <a:avLst/>
          </a:prstGeom>
        </p:spPr>
        <p:txBody>
          <a:bodyPr lIns="0" tIns="0" rIns="0" bIns="0" rtlCol="0" anchor="t">
            <a:spAutoFit/>
          </a:bodyPr>
          <a:lstStyle/>
          <a:p>
            <a:pPr algn="ctr">
              <a:lnSpc>
                <a:spcPts val="6156"/>
              </a:lnSpc>
            </a:pPr>
            <a:r>
              <a:rPr lang="en-US" sz="5700">
                <a:solidFill>
                  <a:srgbClr val="FFFFFF"/>
                </a:solidFill>
                <a:latin typeface="Blogger Bold"/>
              </a:rPr>
              <a:t>THE COCKTAIL OBJECT</a:t>
            </a:r>
          </a:p>
        </p:txBody>
      </p:sp>
      <p:sp>
        <p:nvSpPr>
          <p:cNvPr id="9" name="TextBox 9"/>
          <p:cNvSpPr txBox="1"/>
          <p:nvPr/>
        </p:nvSpPr>
        <p:spPr>
          <a:xfrm>
            <a:off x="302366" y="1415034"/>
            <a:ext cx="2621358" cy="4057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 </a:t>
            </a:r>
            <a:r>
              <a:rPr lang="en-US" sz="2400" u="sng">
                <a:solidFill>
                  <a:srgbClr val="ADD8E6"/>
                </a:solidFill>
                <a:latin typeface="Source Sans Pro Bold"/>
                <a:hlinkClick r:id="rId11" tooltip="https://www.thecocktaildb.com/api.php"/>
              </a:rPr>
              <a:t>TheCocktailDB </a:t>
            </a:r>
            <a:r>
              <a:rPr lang="en-US" sz="2400" u="sng">
                <a:solidFill>
                  <a:srgbClr val="ADD8E6"/>
                </a:solidFill>
                <a:latin typeface="Source Sans Pro"/>
                <a:hlinkClick r:id="rId11" tooltip="https://www.thecocktaildb.com/api.php"/>
              </a:rPr>
              <a:t>API</a:t>
            </a:r>
            <a:r>
              <a:rPr lang="en-US" sz="2400">
                <a:solidFill>
                  <a:srgbClr val="FFFFFF"/>
                </a:solidFill>
                <a:latin typeface="Source Sans Pro"/>
              </a:rPr>
              <a:t> </a:t>
            </a:r>
          </a:p>
        </p:txBody>
      </p:sp>
      <p:sp>
        <p:nvSpPr>
          <p:cNvPr id="10" name="TextBox 10"/>
          <p:cNvSpPr txBox="1"/>
          <p:nvPr/>
        </p:nvSpPr>
        <p:spPr>
          <a:xfrm>
            <a:off x="302366" y="1927430"/>
            <a:ext cx="8136507" cy="4057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Example for API Response @query for ing="salt"</a:t>
            </a:r>
          </a:p>
        </p:txBody>
      </p:sp>
      <p:sp>
        <p:nvSpPr>
          <p:cNvPr id="11" name="TextBox 11"/>
          <p:cNvSpPr txBox="1"/>
          <p:nvPr/>
        </p:nvSpPr>
        <p:spPr>
          <a:xfrm>
            <a:off x="10491843" y="3018689"/>
            <a:ext cx="7796157" cy="8248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Example for API Response @query search cocktail name = "margarita"</a:t>
            </a:r>
          </a:p>
        </p:txBody>
      </p:sp>
      <p:sp>
        <p:nvSpPr>
          <p:cNvPr id="12" name="TextBox 12"/>
          <p:cNvSpPr txBox="1"/>
          <p:nvPr/>
        </p:nvSpPr>
        <p:spPr>
          <a:xfrm>
            <a:off x="302366" y="6482429"/>
            <a:ext cx="5402667" cy="3546320"/>
          </a:xfrm>
          <a:prstGeom prst="rect">
            <a:avLst/>
          </a:prstGeom>
        </p:spPr>
        <p:txBody>
          <a:bodyPr lIns="0" tIns="0" rIns="0" bIns="0" rtlCol="0" anchor="t">
            <a:spAutoFit/>
          </a:bodyPr>
          <a:lstStyle/>
          <a:p>
            <a:pPr>
              <a:lnSpc>
                <a:spcPts val="3571"/>
              </a:lnSpc>
            </a:pPr>
            <a:r>
              <a:rPr lang="en-US" sz="2550">
                <a:solidFill>
                  <a:srgbClr val="FFFFFF"/>
                </a:solidFill>
                <a:latin typeface="Source Sans Pro"/>
              </a:rPr>
              <a:t>Cocktail Object Structure:</a:t>
            </a:r>
          </a:p>
          <a:p>
            <a:pPr>
              <a:lnSpc>
                <a:spcPts val="3571"/>
              </a:lnSpc>
            </a:pPr>
            <a:r>
              <a:rPr lang="en-US" sz="2550">
                <a:solidFill>
                  <a:srgbClr val="FFFFFF"/>
                </a:solidFill>
                <a:latin typeface="Source Sans Pro"/>
              </a:rPr>
              <a:t>idDrink (int)</a:t>
            </a:r>
          </a:p>
          <a:p>
            <a:pPr>
              <a:lnSpc>
                <a:spcPts val="3571"/>
              </a:lnSpc>
            </a:pPr>
            <a:r>
              <a:rPr lang="en-US" sz="2550">
                <a:solidFill>
                  <a:srgbClr val="FFFFFF"/>
                </a:solidFill>
                <a:latin typeface="Source Sans Pro"/>
              </a:rPr>
              <a:t>strDrink (string)</a:t>
            </a:r>
          </a:p>
          <a:p>
            <a:pPr>
              <a:lnSpc>
                <a:spcPts val="3571"/>
              </a:lnSpc>
            </a:pPr>
            <a:r>
              <a:rPr lang="en-US" sz="2550">
                <a:solidFill>
                  <a:srgbClr val="FFFFFF"/>
                </a:solidFill>
                <a:latin typeface="Source Sans Pro"/>
              </a:rPr>
              <a:t>strAlcoholic (string)</a:t>
            </a:r>
          </a:p>
          <a:p>
            <a:pPr>
              <a:lnSpc>
                <a:spcPts val="3571"/>
              </a:lnSpc>
            </a:pPr>
            <a:r>
              <a:rPr lang="en-US" sz="2550">
                <a:solidFill>
                  <a:srgbClr val="FFFFFF"/>
                </a:solidFill>
                <a:latin typeface="Source Sans Pro"/>
              </a:rPr>
              <a:t>strInstructions (string)</a:t>
            </a:r>
          </a:p>
          <a:p>
            <a:pPr>
              <a:lnSpc>
                <a:spcPts val="3571"/>
              </a:lnSpc>
            </a:pPr>
            <a:r>
              <a:rPr lang="en-US" sz="2550">
                <a:solidFill>
                  <a:srgbClr val="FFFFFF"/>
                </a:solidFill>
                <a:latin typeface="Source Sans Pro"/>
              </a:rPr>
              <a:t>strDrinkThumb (string)</a:t>
            </a:r>
          </a:p>
          <a:p>
            <a:pPr>
              <a:lnSpc>
                <a:spcPts val="3571"/>
              </a:lnSpc>
            </a:pPr>
            <a:r>
              <a:rPr lang="en-US" sz="2550">
                <a:solidFill>
                  <a:srgbClr val="FFFFFF"/>
                </a:solidFill>
                <a:latin typeface="Source Sans Pro"/>
              </a:rPr>
              <a:t>strIngredient1 - strIngredient5 (string)</a:t>
            </a:r>
          </a:p>
          <a:p>
            <a:pPr>
              <a:lnSpc>
                <a:spcPts val="3571"/>
              </a:lnSpc>
            </a:pPr>
            <a:r>
              <a:rPr lang="en-US" sz="2550">
                <a:solidFill>
                  <a:srgbClr val="FFFFFF"/>
                </a:solidFill>
                <a:latin typeface="Source Sans Pro"/>
              </a:rPr>
              <a:t>strMeasure1 - strMeasure5 (string)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497" y="0"/>
            <a:ext cx="18249006"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25065" y="1642383"/>
            <a:ext cx="2281399" cy="265278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04193" y="2065174"/>
            <a:ext cx="2278083" cy="2652789"/>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5487" y="2174812"/>
            <a:ext cx="1111152" cy="277788"/>
          </a:xfrm>
          <a:prstGeom prst="rect">
            <a:avLst/>
          </a:prstGeom>
        </p:spPr>
      </p:pic>
      <p:grpSp>
        <p:nvGrpSpPr>
          <p:cNvPr id="6" name="Group 6"/>
          <p:cNvGrpSpPr>
            <a:grpSpLocks noChangeAspect="1"/>
          </p:cNvGrpSpPr>
          <p:nvPr/>
        </p:nvGrpSpPr>
        <p:grpSpPr>
          <a:xfrm>
            <a:off x="14234322" y="2565154"/>
            <a:ext cx="3382646" cy="6693146"/>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124" r="-2124"/>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6" name="TextBox 16"/>
          <p:cNvSpPr txBox="1"/>
          <p:nvPr/>
        </p:nvSpPr>
        <p:spPr>
          <a:xfrm>
            <a:off x="794013" y="535368"/>
            <a:ext cx="6771345" cy="1639443"/>
          </a:xfrm>
          <a:prstGeom prst="rect">
            <a:avLst/>
          </a:prstGeom>
        </p:spPr>
        <p:txBody>
          <a:bodyPr lIns="0" tIns="0" rIns="0" bIns="0" rtlCol="0" anchor="t">
            <a:spAutoFit/>
          </a:bodyPr>
          <a:lstStyle/>
          <a:p>
            <a:pPr>
              <a:lnSpc>
                <a:spcPts val="6156"/>
              </a:lnSpc>
            </a:pPr>
            <a:r>
              <a:rPr lang="en-US" sz="5700">
                <a:solidFill>
                  <a:srgbClr val="FFFFFF"/>
                </a:solidFill>
                <a:latin typeface="Blogger"/>
              </a:rPr>
              <a:t>FUTURE ROADMAP</a:t>
            </a:r>
          </a:p>
          <a:p>
            <a:pPr>
              <a:lnSpc>
                <a:spcPts val="6156"/>
              </a:lnSpc>
            </a:pPr>
            <a:r>
              <a:rPr lang="en-US" sz="5700">
                <a:solidFill>
                  <a:srgbClr val="FFFFFF"/>
                </a:solidFill>
                <a:latin typeface="Blogger"/>
              </a:rPr>
              <a:t>&amp; FEATURE TODO LIST</a:t>
            </a:r>
          </a:p>
        </p:txBody>
      </p:sp>
      <p:grpSp>
        <p:nvGrpSpPr>
          <p:cNvPr id="17" name="Group 17"/>
          <p:cNvGrpSpPr>
            <a:grpSpLocks noChangeAspect="1"/>
          </p:cNvGrpSpPr>
          <p:nvPr/>
        </p:nvGrpSpPr>
        <p:grpSpPr>
          <a:xfrm>
            <a:off x="10393658" y="2565154"/>
            <a:ext cx="3382646" cy="6693146"/>
            <a:chOff x="0" y="0"/>
            <a:chExt cx="2620010" cy="5184140"/>
          </a:xfrm>
        </p:grpSpPr>
        <p:sp>
          <p:nvSpPr>
            <p:cNvPr id="18" name="Freeform 1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9" name="Freeform 1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939" r="-1939"/>
              </a:stretch>
            </a:blipFill>
          </p:spPr>
        </p:sp>
        <p:sp>
          <p:nvSpPr>
            <p:cNvPr id="20" name="Freeform 2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1" name="Freeform 2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2" name="Freeform 2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3" name="Freeform 2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4" name="Freeform 2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5" name="Freeform 2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6" name="Freeform 2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27" name="Group 27"/>
          <p:cNvGrpSpPr/>
          <p:nvPr/>
        </p:nvGrpSpPr>
        <p:grpSpPr>
          <a:xfrm>
            <a:off x="1028700" y="2815616"/>
            <a:ext cx="8115300" cy="7227113"/>
            <a:chOff x="0" y="0"/>
            <a:chExt cx="10820400" cy="9636151"/>
          </a:xfrm>
        </p:grpSpPr>
        <p:sp>
          <p:nvSpPr>
            <p:cNvPr id="28" name="TextBox 28"/>
            <p:cNvSpPr txBox="1"/>
            <p:nvPr/>
          </p:nvSpPr>
          <p:spPr>
            <a:xfrm>
              <a:off x="0" y="0"/>
              <a:ext cx="553582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MORE ANIMATIONS</a:t>
              </a:r>
            </a:p>
          </p:txBody>
        </p:sp>
        <p:sp>
          <p:nvSpPr>
            <p:cNvPr id="29" name="TextBox 29"/>
            <p:cNvSpPr txBox="1"/>
            <p:nvPr/>
          </p:nvSpPr>
          <p:spPr>
            <a:xfrm>
              <a:off x="0" y="703480"/>
              <a:ext cx="553582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INTEGRATE MORE APIS</a:t>
              </a:r>
            </a:p>
          </p:txBody>
        </p:sp>
        <p:sp>
          <p:nvSpPr>
            <p:cNvPr id="30" name="TextBox 30"/>
            <p:cNvSpPr txBox="1"/>
            <p:nvPr/>
          </p:nvSpPr>
          <p:spPr>
            <a:xfrm>
              <a:off x="0" y="2584096"/>
              <a:ext cx="553582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SETTINGS PAGE</a:t>
              </a:r>
            </a:p>
          </p:txBody>
        </p:sp>
        <p:sp>
          <p:nvSpPr>
            <p:cNvPr id="31" name="TextBox 31"/>
            <p:cNvSpPr txBox="1"/>
            <p:nvPr/>
          </p:nvSpPr>
          <p:spPr>
            <a:xfrm>
              <a:off x="0" y="3905912"/>
              <a:ext cx="1082040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ABILITY TO SHARE CUSTOM COCKTAILS ONLINE</a:t>
              </a:r>
            </a:p>
          </p:txBody>
        </p:sp>
        <p:sp>
          <p:nvSpPr>
            <p:cNvPr id="32" name="TextBox 32"/>
            <p:cNvSpPr txBox="1"/>
            <p:nvPr/>
          </p:nvSpPr>
          <p:spPr>
            <a:xfrm>
              <a:off x="0" y="4610508"/>
              <a:ext cx="901576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USER CUSTOM THEMES</a:t>
              </a:r>
            </a:p>
          </p:txBody>
        </p:sp>
        <p:sp>
          <p:nvSpPr>
            <p:cNvPr id="33" name="TextBox 33"/>
            <p:cNvSpPr txBox="1"/>
            <p:nvPr/>
          </p:nvSpPr>
          <p:spPr>
            <a:xfrm>
              <a:off x="181520" y="6491123"/>
              <a:ext cx="899036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PRIVACY POLICY PAGE</a:t>
              </a:r>
            </a:p>
          </p:txBody>
        </p:sp>
        <p:sp>
          <p:nvSpPr>
            <p:cNvPr id="34" name="TextBox 34"/>
            <p:cNvSpPr txBox="1"/>
            <p:nvPr/>
          </p:nvSpPr>
          <p:spPr>
            <a:xfrm>
              <a:off x="909084" y="1360451"/>
              <a:ext cx="8444315" cy="10839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Give user user the option to chose  integration between multiple Remote Databases</a:t>
              </a:r>
            </a:p>
          </p:txBody>
        </p:sp>
        <p:sp>
          <p:nvSpPr>
            <p:cNvPr id="35" name="TextBox 35"/>
            <p:cNvSpPr txBox="1"/>
            <p:nvPr/>
          </p:nvSpPr>
          <p:spPr>
            <a:xfrm>
              <a:off x="902734" y="3241067"/>
              <a:ext cx="8113025" cy="5251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page that'll contain all the settings </a:t>
              </a:r>
            </a:p>
          </p:txBody>
        </p:sp>
        <p:sp>
          <p:nvSpPr>
            <p:cNvPr id="36" name="TextBox 36"/>
            <p:cNvSpPr txBox="1"/>
            <p:nvPr/>
          </p:nvSpPr>
          <p:spPr>
            <a:xfrm>
              <a:off x="727564" y="5267479"/>
              <a:ext cx="8444315" cy="10839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Give user user the option to chose between multiple themes and create their own theme.</a:t>
              </a:r>
            </a:p>
          </p:txBody>
        </p:sp>
        <p:sp>
          <p:nvSpPr>
            <p:cNvPr id="37" name="TextBox 37"/>
            <p:cNvSpPr txBox="1"/>
            <p:nvPr/>
          </p:nvSpPr>
          <p:spPr>
            <a:xfrm>
              <a:off x="1058854" y="7148094"/>
              <a:ext cx="8113025" cy="5251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page that'll contain the app privacy policy</a:t>
              </a:r>
            </a:p>
          </p:txBody>
        </p:sp>
        <p:sp>
          <p:nvSpPr>
            <p:cNvPr id="38" name="TextBox 38"/>
            <p:cNvSpPr txBox="1"/>
            <p:nvPr/>
          </p:nvSpPr>
          <p:spPr>
            <a:xfrm>
              <a:off x="181520" y="7812939"/>
              <a:ext cx="899036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LICENSE AND CREDITS PAGE</a:t>
              </a:r>
            </a:p>
          </p:txBody>
        </p:sp>
        <p:sp>
          <p:nvSpPr>
            <p:cNvPr id="39" name="TextBox 39"/>
            <p:cNvSpPr txBox="1"/>
            <p:nvPr/>
          </p:nvSpPr>
          <p:spPr>
            <a:xfrm>
              <a:off x="1058854" y="8469910"/>
              <a:ext cx="9176941" cy="5251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page that'll contain all relevant credits and lisences</a:t>
              </a:r>
            </a:p>
          </p:txBody>
        </p:sp>
        <p:sp>
          <p:nvSpPr>
            <p:cNvPr id="40" name="TextBox 40"/>
            <p:cNvSpPr txBox="1"/>
            <p:nvPr/>
          </p:nvSpPr>
          <p:spPr>
            <a:xfrm>
              <a:off x="181520" y="9071255"/>
              <a:ext cx="8990360" cy="564896"/>
            </a:xfrm>
            <a:prstGeom prst="rect">
              <a:avLst/>
            </a:prstGeom>
          </p:spPr>
          <p:txBody>
            <a:bodyPr lIns="0" tIns="0" rIns="0" bIns="0" rtlCol="0" anchor="t">
              <a:spAutoFit/>
            </a:bodyPr>
            <a:lstStyle/>
            <a:p>
              <a:pPr marL="604519" lvl="1" indent="-302260">
                <a:lnSpc>
                  <a:spcPts val="3023"/>
                </a:lnSpc>
                <a:buFont typeface="Arial"/>
                <a:buChar char="•"/>
              </a:pPr>
              <a:r>
                <a:rPr lang="en-US" sz="2799">
                  <a:solidFill>
                    <a:srgbClr val="FFFFFF"/>
                  </a:solidFill>
                  <a:latin typeface="Blogger Bold"/>
                </a:rPr>
                <a:t>EXPORT COCKTAILS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29366" y="6936752"/>
            <a:ext cx="2921847" cy="339749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818417" y="7478231"/>
            <a:ext cx="2917600" cy="3397497"/>
          </a:xfrm>
          <a:prstGeom prst="rect">
            <a:avLst/>
          </a:prstGeom>
        </p:spPr>
      </p:pic>
      <p:grpSp>
        <p:nvGrpSpPr>
          <p:cNvPr id="5" name="Group 5"/>
          <p:cNvGrpSpPr/>
          <p:nvPr/>
        </p:nvGrpSpPr>
        <p:grpSpPr>
          <a:xfrm>
            <a:off x="9503850" y="4062612"/>
            <a:ext cx="7157863" cy="4843628"/>
            <a:chOff x="0" y="0"/>
            <a:chExt cx="9543818" cy="6458171"/>
          </a:xfrm>
        </p:grpSpPr>
        <p:pic>
          <p:nvPicPr>
            <p:cNvPr id="6" name="Picture 6"/>
            <p:cNvPicPr>
              <a:picLocks noChangeAspect="1"/>
            </p:cNvPicPr>
            <p:nvPr/>
          </p:nvPicPr>
          <p:blipFill>
            <a:blip r:embed="rId7"/>
            <a:srcRect t="33272"/>
            <a:stretch>
              <a:fillRect/>
            </a:stretch>
          </p:blipFill>
          <p:spPr>
            <a:xfrm>
              <a:off x="0" y="0"/>
              <a:ext cx="9543818" cy="3165585"/>
            </a:xfrm>
            <a:prstGeom prst="rect">
              <a:avLst/>
            </a:prstGeom>
          </p:spPr>
        </p:pic>
        <p:pic>
          <p:nvPicPr>
            <p:cNvPr id="7" name="Picture 7"/>
            <p:cNvPicPr>
              <a:picLocks noChangeAspect="1"/>
            </p:cNvPicPr>
            <p:nvPr/>
          </p:nvPicPr>
          <p:blipFill>
            <a:blip r:embed="rId8"/>
            <a:srcRect t="50262"/>
            <a:stretch>
              <a:fillRect/>
            </a:stretch>
          </p:blipFill>
          <p:spPr>
            <a:xfrm>
              <a:off x="0" y="3292585"/>
              <a:ext cx="9543818" cy="3165585"/>
            </a:xfrm>
            <a:prstGeom prst="rect">
              <a:avLst/>
            </a:prstGeom>
          </p:spPr>
        </p:pic>
      </p:gr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03850" y="3236731"/>
            <a:ext cx="1111152" cy="277788"/>
          </a:xfrm>
          <a:prstGeom prst="rect">
            <a:avLst/>
          </a:prstGeom>
        </p:spPr>
      </p:pic>
      <p:grpSp>
        <p:nvGrpSpPr>
          <p:cNvPr id="9" name="Group 9"/>
          <p:cNvGrpSpPr>
            <a:grpSpLocks noChangeAspect="1"/>
          </p:cNvGrpSpPr>
          <p:nvPr/>
        </p:nvGrpSpPr>
        <p:grpSpPr>
          <a:xfrm>
            <a:off x="1626286" y="1028700"/>
            <a:ext cx="3264109" cy="6458600"/>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985" r="-1985"/>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9" name="TextBox 19"/>
          <p:cNvSpPr txBox="1"/>
          <p:nvPr/>
        </p:nvSpPr>
        <p:spPr>
          <a:xfrm>
            <a:off x="9503850" y="1390327"/>
            <a:ext cx="6847577" cy="1639295"/>
          </a:xfrm>
          <a:prstGeom prst="rect">
            <a:avLst/>
          </a:prstGeom>
        </p:spPr>
        <p:txBody>
          <a:bodyPr lIns="0" tIns="0" rIns="0" bIns="0" rtlCol="0" anchor="t">
            <a:spAutoFit/>
          </a:bodyPr>
          <a:lstStyle/>
          <a:p>
            <a:pPr>
              <a:lnSpc>
                <a:spcPts val="6156"/>
              </a:lnSpc>
            </a:pPr>
            <a:r>
              <a:rPr lang="en-US" sz="5700">
                <a:solidFill>
                  <a:srgbClr val="FFFFFF"/>
                </a:solidFill>
                <a:latin typeface="Blogger Bold"/>
              </a:rPr>
              <a:t>MOBILE VERSION</a:t>
            </a:r>
          </a:p>
          <a:p>
            <a:pPr>
              <a:lnSpc>
                <a:spcPts val="6156"/>
              </a:lnSpc>
            </a:pPr>
            <a:r>
              <a:rPr lang="en-US" sz="5700">
                <a:solidFill>
                  <a:srgbClr val="FFFFFF"/>
                </a:solidFill>
                <a:latin typeface="Blogger Bold"/>
              </a:rPr>
              <a:t>SHOWCASE</a:t>
            </a:r>
          </a:p>
        </p:txBody>
      </p:sp>
      <p:grpSp>
        <p:nvGrpSpPr>
          <p:cNvPr id="20" name="Group 20"/>
          <p:cNvGrpSpPr>
            <a:grpSpLocks noChangeAspect="1"/>
          </p:cNvGrpSpPr>
          <p:nvPr/>
        </p:nvGrpSpPr>
        <p:grpSpPr>
          <a:xfrm>
            <a:off x="5173597" y="2799700"/>
            <a:ext cx="3264109" cy="6458600"/>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2008" r="-2008"/>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7827" y="1032916"/>
            <a:ext cx="3681234" cy="7689689"/>
          </a:xfrm>
          <a:prstGeom prst="rect">
            <a:avLst/>
          </a:prstGeom>
        </p:spPr>
      </p:pic>
      <p:pic>
        <p:nvPicPr>
          <p:cNvPr id="3" name="Picture 3"/>
          <p:cNvPicPr>
            <a:picLocks noChangeAspect="1"/>
          </p:cNvPicPr>
          <p:nvPr/>
        </p:nvPicPr>
        <p:blipFill>
          <a:blip r:embed="rId3"/>
          <a:srcRect/>
          <a:stretch>
            <a:fillRect/>
          </a:stretch>
        </p:blipFill>
        <p:spPr>
          <a:xfrm>
            <a:off x="4524181" y="1032916"/>
            <a:ext cx="3649283" cy="7693905"/>
          </a:xfrm>
          <a:prstGeom prst="rect">
            <a:avLst/>
          </a:prstGeom>
        </p:spPr>
      </p:pic>
      <p:pic>
        <p:nvPicPr>
          <p:cNvPr id="4" name="Picture 4"/>
          <p:cNvPicPr>
            <a:picLocks noChangeAspect="1"/>
          </p:cNvPicPr>
          <p:nvPr/>
        </p:nvPicPr>
        <p:blipFill>
          <a:blip r:embed="rId4"/>
          <a:srcRect/>
          <a:stretch>
            <a:fillRect/>
          </a:stretch>
        </p:blipFill>
        <p:spPr>
          <a:xfrm>
            <a:off x="10765868" y="1036094"/>
            <a:ext cx="3673589" cy="7690728"/>
          </a:xfrm>
          <a:prstGeom prst="rect">
            <a:avLst/>
          </a:prstGeom>
        </p:spPr>
      </p:pic>
      <p:sp>
        <p:nvSpPr>
          <p:cNvPr id="5" name="TextBox 5"/>
          <p:cNvSpPr txBox="1"/>
          <p:nvPr/>
        </p:nvSpPr>
        <p:spPr>
          <a:xfrm>
            <a:off x="5830967" y="146228"/>
            <a:ext cx="6626066" cy="509016"/>
          </a:xfrm>
          <a:prstGeom prst="rect">
            <a:avLst/>
          </a:prstGeom>
        </p:spPr>
        <p:txBody>
          <a:bodyPr lIns="0" tIns="0" rIns="0" bIns="0" rtlCol="0" anchor="t">
            <a:spAutoFit/>
          </a:bodyPr>
          <a:lstStyle/>
          <a:p>
            <a:pPr algn="ctr">
              <a:lnSpc>
                <a:spcPts val="3671"/>
              </a:lnSpc>
              <a:spcBef>
                <a:spcPct val="0"/>
              </a:spcBef>
            </a:pPr>
            <a:r>
              <a:rPr lang="en-US" sz="3399">
                <a:solidFill>
                  <a:srgbClr val="000000"/>
                </a:solidFill>
                <a:latin typeface="Blogger Bold"/>
              </a:rPr>
              <a:t>NO FAVORITES VS HAVE FAVORITES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113576" y="1028700"/>
            <a:ext cx="3662926" cy="7692145"/>
          </a:xfrm>
          <a:prstGeom prst="rect">
            <a:avLst/>
          </a:prstGeom>
        </p:spPr>
      </p:pic>
      <p:pic>
        <p:nvPicPr>
          <p:cNvPr id="3" name="Picture 3"/>
          <p:cNvPicPr>
            <a:picLocks noChangeAspect="1"/>
          </p:cNvPicPr>
          <p:nvPr/>
        </p:nvPicPr>
        <p:blipFill>
          <a:blip r:embed="rId3"/>
          <a:srcRect/>
          <a:stretch>
            <a:fillRect/>
          </a:stretch>
        </p:blipFill>
        <p:spPr>
          <a:xfrm>
            <a:off x="9630075" y="1033080"/>
            <a:ext cx="3695054" cy="7687765"/>
          </a:xfrm>
          <a:prstGeom prst="rect">
            <a:avLst/>
          </a:prstGeom>
        </p:spPr>
      </p:pic>
      <p:pic>
        <p:nvPicPr>
          <p:cNvPr id="4" name="Picture 4"/>
          <p:cNvPicPr>
            <a:picLocks noChangeAspect="1"/>
          </p:cNvPicPr>
          <p:nvPr/>
        </p:nvPicPr>
        <p:blipFill>
          <a:blip r:embed="rId4"/>
          <a:srcRect/>
          <a:stretch>
            <a:fillRect/>
          </a:stretch>
        </p:blipFill>
        <p:spPr>
          <a:xfrm>
            <a:off x="597847" y="1028700"/>
            <a:ext cx="3690439" cy="7688414"/>
          </a:xfrm>
          <a:prstGeom prst="rect">
            <a:avLst/>
          </a:prstGeom>
        </p:spPr>
      </p:pic>
      <p:sp>
        <p:nvSpPr>
          <p:cNvPr id="5" name="TextBox 5"/>
          <p:cNvSpPr txBox="1"/>
          <p:nvPr/>
        </p:nvSpPr>
        <p:spPr>
          <a:xfrm>
            <a:off x="4370546" y="146228"/>
            <a:ext cx="9546907" cy="509016"/>
          </a:xfrm>
          <a:prstGeom prst="rect">
            <a:avLst/>
          </a:prstGeom>
        </p:spPr>
        <p:txBody>
          <a:bodyPr lIns="0" tIns="0" rIns="0" bIns="0" rtlCol="0" anchor="t">
            <a:spAutoFit/>
          </a:bodyPr>
          <a:lstStyle/>
          <a:p>
            <a:pPr algn="ctr">
              <a:lnSpc>
                <a:spcPts val="3671"/>
              </a:lnSpc>
              <a:spcBef>
                <a:spcPct val="0"/>
              </a:spcBef>
            </a:pPr>
            <a:r>
              <a:rPr lang="en-US" sz="3399">
                <a:solidFill>
                  <a:srgbClr val="000000"/>
                </a:solidFill>
                <a:latin typeface="Blogger Bold"/>
              </a:rPr>
              <a:t>SEARCH BY NAME , INGREDIENT AND SURPRISE ME!</a:t>
            </a:r>
          </a:p>
        </p:txBody>
      </p:sp>
      <p:pic>
        <p:nvPicPr>
          <p:cNvPr id="6" name="Picture 6"/>
          <p:cNvPicPr>
            <a:picLocks noChangeAspect="1"/>
          </p:cNvPicPr>
          <p:nvPr/>
        </p:nvPicPr>
        <p:blipFill>
          <a:blip r:embed="rId5"/>
          <a:srcRect/>
          <a:stretch>
            <a:fillRect/>
          </a:stretch>
        </p:blipFill>
        <p:spPr>
          <a:xfrm>
            <a:off x="5150597" y="1033080"/>
            <a:ext cx="3688902" cy="76886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61041" y="1298761"/>
            <a:ext cx="3649283" cy="7693905"/>
          </a:xfrm>
          <a:prstGeom prst="rect">
            <a:avLst/>
          </a:prstGeom>
        </p:spPr>
      </p:pic>
      <p:pic>
        <p:nvPicPr>
          <p:cNvPr id="3" name="Picture 3"/>
          <p:cNvPicPr>
            <a:picLocks noChangeAspect="1"/>
          </p:cNvPicPr>
          <p:nvPr/>
        </p:nvPicPr>
        <p:blipFill>
          <a:blip r:embed="rId3"/>
          <a:srcRect/>
          <a:stretch>
            <a:fillRect/>
          </a:stretch>
        </p:blipFill>
        <p:spPr>
          <a:xfrm>
            <a:off x="13348699" y="1296294"/>
            <a:ext cx="3664447" cy="7691945"/>
          </a:xfrm>
          <a:prstGeom prst="rect">
            <a:avLst/>
          </a:prstGeom>
        </p:spPr>
      </p:pic>
      <p:pic>
        <p:nvPicPr>
          <p:cNvPr id="4" name="Picture 4"/>
          <p:cNvPicPr>
            <a:picLocks noChangeAspect="1"/>
          </p:cNvPicPr>
          <p:nvPr/>
        </p:nvPicPr>
        <p:blipFill>
          <a:blip r:embed="rId4"/>
          <a:srcRect/>
          <a:stretch>
            <a:fillRect/>
          </a:stretch>
        </p:blipFill>
        <p:spPr>
          <a:xfrm>
            <a:off x="1541519" y="1298761"/>
            <a:ext cx="3682766" cy="7689479"/>
          </a:xfrm>
          <a:prstGeom prst="rect">
            <a:avLst/>
          </a:prstGeom>
        </p:spPr>
      </p:pic>
      <p:sp>
        <p:nvSpPr>
          <p:cNvPr id="5" name="TextBox 5"/>
          <p:cNvSpPr txBox="1"/>
          <p:nvPr/>
        </p:nvSpPr>
        <p:spPr>
          <a:xfrm>
            <a:off x="5733157" y="146228"/>
            <a:ext cx="6821686" cy="509016"/>
          </a:xfrm>
          <a:prstGeom prst="rect">
            <a:avLst/>
          </a:prstGeom>
        </p:spPr>
        <p:txBody>
          <a:bodyPr lIns="0" tIns="0" rIns="0" bIns="0" rtlCol="0" anchor="t">
            <a:spAutoFit/>
          </a:bodyPr>
          <a:lstStyle/>
          <a:p>
            <a:pPr algn="ctr">
              <a:lnSpc>
                <a:spcPts val="3671"/>
              </a:lnSpc>
              <a:spcBef>
                <a:spcPct val="0"/>
              </a:spcBef>
            </a:pPr>
            <a:r>
              <a:rPr lang="en-US" sz="3399">
                <a:solidFill>
                  <a:srgbClr val="000000"/>
                </a:solidFill>
                <a:latin typeface="Blogger Bold"/>
              </a:rPr>
              <a:t>MY COCKTAILS + ADD NEW COCKTAIL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41811" y="1569032"/>
            <a:ext cx="3684299" cy="7689268"/>
          </a:xfrm>
          <a:prstGeom prst="rect">
            <a:avLst/>
          </a:prstGeom>
        </p:spPr>
      </p:pic>
      <p:sp>
        <p:nvSpPr>
          <p:cNvPr id="3" name="TextBox 3"/>
          <p:cNvSpPr txBox="1"/>
          <p:nvPr/>
        </p:nvSpPr>
        <p:spPr>
          <a:xfrm>
            <a:off x="6840203" y="146228"/>
            <a:ext cx="4887516" cy="509016"/>
          </a:xfrm>
          <a:prstGeom prst="rect">
            <a:avLst/>
          </a:prstGeom>
        </p:spPr>
        <p:txBody>
          <a:bodyPr lIns="0" tIns="0" rIns="0" bIns="0" rtlCol="0" anchor="t">
            <a:spAutoFit/>
          </a:bodyPr>
          <a:lstStyle/>
          <a:p>
            <a:pPr algn="ctr">
              <a:lnSpc>
                <a:spcPts val="3671"/>
              </a:lnSpc>
              <a:spcBef>
                <a:spcPct val="0"/>
              </a:spcBef>
            </a:pPr>
            <a:r>
              <a:rPr lang="en-US" sz="3399">
                <a:solidFill>
                  <a:srgbClr val="000000"/>
                </a:solidFill>
                <a:latin typeface="Blogger Bold"/>
              </a:rPr>
              <a:t>VIEW OF SINGLE COCKTAIL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26868" y="3114773"/>
            <a:ext cx="2921847" cy="339749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915919" y="3656252"/>
            <a:ext cx="2917600" cy="339749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0261" y="2287069"/>
            <a:ext cx="1111152" cy="277788"/>
          </a:xfrm>
          <a:prstGeom prst="rect">
            <a:avLst/>
          </a:prstGeom>
        </p:spPr>
      </p:pic>
      <p:grpSp>
        <p:nvGrpSpPr>
          <p:cNvPr id="6" name="Group 6"/>
          <p:cNvGrpSpPr>
            <a:grpSpLocks noChangeAspect="1"/>
          </p:cNvGrpSpPr>
          <p:nvPr/>
        </p:nvGrpSpPr>
        <p:grpSpPr>
          <a:xfrm>
            <a:off x="11621321" y="1637911"/>
            <a:ext cx="3653980" cy="7230027"/>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078" r="-2078"/>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3845717"/>
            <a:ext cx="935190" cy="935190"/>
          </a:xfrm>
          <a:prstGeom prst="rect">
            <a:avLst/>
          </a:prstGeom>
        </p:spPr>
      </p:pic>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479623" y="2550425"/>
            <a:ext cx="3141698" cy="2747557"/>
          </a:xfrm>
          <a:prstGeom prst="rect">
            <a:avLst/>
          </a:prstGeom>
        </p:spPr>
      </p:pic>
      <p:pic>
        <p:nvPicPr>
          <p:cNvPr id="18" name="Picture 1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8446" y="5721723"/>
            <a:ext cx="2664052" cy="2664052"/>
          </a:xfrm>
          <a:prstGeom prst="rect">
            <a:avLst/>
          </a:prstGeom>
        </p:spPr>
      </p:pic>
      <p:pic>
        <p:nvPicPr>
          <p:cNvPr id="19" name="Picture 19"/>
          <p:cNvPicPr>
            <a:picLocks noChangeAspect="1"/>
          </p:cNvPicPr>
          <p:nvPr/>
        </p:nvPicPr>
        <p:blipFill>
          <a:blip r:embed="rId16"/>
          <a:srcRect/>
          <a:stretch>
            <a:fillRect/>
          </a:stretch>
        </p:blipFill>
        <p:spPr>
          <a:xfrm>
            <a:off x="2280065" y="6113355"/>
            <a:ext cx="2754583" cy="2754583"/>
          </a:xfrm>
          <a:prstGeom prst="rect">
            <a:avLst/>
          </a:prstGeom>
        </p:spPr>
      </p:pic>
      <p:sp>
        <p:nvSpPr>
          <p:cNvPr id="20" name="TextBox 20"/>
          <p:cNvSpPr txBox="1"/>
          <p:nvPr/>
        </p:nvSpPr>
        <p:spPr>
          <a:xfrm>
            <a:off x="1170261" y="1428676"/>
            <a:ext cx="7036584"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NEED MORE INFO ?</a:t>
            </a:r>
          </a:p>
        </p:txBody>
      </p:sp>
      <p:sp>
        <p:nvSpPr>
          <p:cNvPr id="21" name="TextBox 21"/>
          <p:cNvSpPr txBox="1"/>
          <p:nvPr/>
        </p:nvSpPr>
        <p:spPr>
          <a:xfrm>
            <a:off x="2280065" y="3712367"/>
            <a:ext cx="3091654" cy="423672"/>
          </a:xfrm>
          <a:prstGeom prst="rect">
            <a:avLst/>
          </a:prstGeom>
        </p:spPr>
        <p:txBody>
          <a:bodyPr lIns="0" tIns="0" rIns="0" bIns="0" rtlCol="0" anchor="t">
            <a:spAutoFit/>
          </a:bodyPr>
          <a:lstStyle/>
          <a:p>
            <a:pPr>
              <a:lnSpc>
                <a:spcPts val="3023"/>
              </a:lnSpc>
            </a:pPr>
            <a:r>
              <a:rPr lang="en-US" sz="2799" u="sng">
                <a:solidFill>
                  <a:srgbClr val="FFFFFF"/>
                </a:solidFill>
                <a:latin typeface="Blogger Bold"/>
                <a:hlinkClick r:id="rId17" tooltip="https://github.com/ZivSimchoni/ETZ_Cocktails"/>
              </a:rPr>
              <a:t>OUR GITHUB LINK</a:t>
            </a:r>
            <a:r>
              <a:rPr lang="en-US" sz="2799">
                <a:solidFill>
                  <a:srgbClr val="FFFFFF"/>
                </a:solidFill>
                <a:latin typeface="Blogger Bold"/>
              </a:rPr>
              <a:t> </a:t>
            </a:r>
          </a:p>
        </p:txBody>
      </p:sp>
      <p:sp>
        <p:nvSpPr>
          <p:cNvPr id="22" name="TextBox 22"/>
          <p:cNvSpPr txBox="1"/>
          <p:nvPr/>
        </p:nvSpPr>
        <p:spPr>
          <a:xfrm>
            <a:off x="2280065" y="4365890"/>
            <a:ext cx="3880012"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Y</a:t>
            </a:r>
            <a:r>
              <a:rPr lang="en-US" sz="2799" u="sng">
                <a:solidFill>
                  <a:srgbClr val="FFFFFF"/>
                </a:solidFill>
                <a:latin typeface="Blogger Bold"/>
                <a:hlinkClick r:id="rId18" tooltip="https://www.youtube.com/watch?v=l-M9B2gUoug"/>
              </a:rPr>
              <a:t>OUTUBE PREVIEW LINK</a:t>
            </a:r>
          </a:p>
        </p:txBody>
      </p:sp>
      <p:sp>
        <p:nvSpPr>
          <p:cNvPr id="23" name="TextBox 23"/>
          <p:cNvSpPr txBox="1"/>
          <p:nvPr/>
        </p:nvSpPr>
        <p:spPr>
          <a:xfrm>
            <a:off x="2289590" y="5018162"/>
            <a:ext cx="3870487" cy="423672"/>
          </a:xfrm>
          <a:prstGeom prst="rect">
            <a:avLst/>
          </a:prstGeom>
        </p:spPr>
        <p:txBody>
          <a:bodyPr lIns="0" tIns="0" rIns="0" bIns="0" rtlCol="0" anchor="t">
            <a:spAutoFit/>
          </a:bodyPr>
          <a:lstStyle/>
          <a:p>
            <a:pPr>
              <a:lnSpc>
                <a:spcPts val="3023"/>
              </a:lnSpc>
            </a:pPr>
            <a:r>
              <a:rPr lang="en-US" sz="2799" u="sng">
                <a:solidFill>
                  <a:srgbClr val="FFFFFF"/>
                </a:solidFill>
                <a:latin typeface="Blogger Bold"/>
                <a:hlinkClick r:id="rId19" tooltip="https://drive.google.com/drive/folders/1rDIioZ7UJlq3SHsHYYId0GLm1lKTz4st"/>
              </a:rPr>
              <a:t>DRIVE ZIP FILE LINK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16173062" y="917434"/>
            <a:ext cx="2680079" cy="5302997"/>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985" r="-1985"/>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3" name="Group 13"/>
          <p:cNvGrpSpPr>
            <a:grpSpLocks noChangeAspect="1"/>
          </p:cNvGrpSpPr>
          <p:nvPr/>
        </p:nvGrpSpPr>
        <p:grpSpPr>
          <a:xfrm>
            <a:off x="16173062" y="6590742"/>
            <a:ext cx="2680079" cy="5302997"/>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95" r="-1595"/>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3" name="Group 23"/>
          <p:cNvGrpSpPr>
            <a:grpSpLocks noChangeAspect="1"/>
          </p:cNvGrpSpPr>
          <p:nvPr/>
        </p:nvGrpSpPr>
        <p:grpSpPr>
          <a:xfrm>
            <a:off x="13033822" y="-1417612"/>
            <a:ext cx="2680079" cy="5302997"/>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392" r="-1392"/>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3" name="Group 33"/>
          <p:cNvGrpSpPr>
            <a:grpSpLocks noChangeAspect="1"/>
          </p:cNvGrpSpPr>
          <p:nvPr/>
        </p:nvGrpSpPr>
        <p:grpSpPr>
          <a:xfrm>
            <a:off x="13033822" y="4255696"/>
            <a:ext cx="2680079" cy="5302997"/>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893" r="-1893"/>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3" name="Group 43"/>
          <p:cNvGrpSpPr>
            <a:grpSpLocks noChangeAspect="1"/>
          </p:cNvGrpSpPr>
          <p:nvPr/>
        </p:nvGrpSpPr>
        <p:grpSpPr>
          <a:xfrm>
            <a:off x="9826906" y="964039"/>
            <a:ext cx="2680079" cy="5302997"/>
            <a:chOff x="0" y="0"/>
            <a:chExt cx="2620010" cy="5184140"/>
          </a:xfrm>
        </p:grpSpPr>
        <p:sp>
          <p:nvSpPr>
            <p:cNvPr id="44" name="Freeform 4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5" name="Freeform 4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870" r="-1870"/>
              </a:stretch>
            </a:blipFill>
          </p:spPr>
        </p:sp>
        <p:sp>
          <p:nvSpPr>
            <p:cNvPr id="46" name="Freeform 4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7" name="Freeform 4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8" name="Freeform 4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9" name="Freeform 4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0" name="Freeform 5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1" name="Freeform 5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2" name="Freeform 5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3" name="Group 53"/>
          <p:cNvGrpSpPr>
            <a:grpSpLocks noChangeAspect="1"/>
          </p:cNvGrpSpPr>
          <p:nvPr/>
        </p:nvGrpSpPr>
        <p:grpSpPr>
          <a:xfrm>
            <a:off x="9826906" y="6637347"/>
            <a:ext cx="2680079" cy="5302997"/>
            <a:chOff x="0" y="0"/>
            <a:chExt cx="2620010" cy="5184140"/>
          </a:xfrm>
        </p:grpSpPr>
        <p:sp>
          <p:nvSpPr>
            <p:cNvPr id="54" name="Freeform 5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5" name="Freeform 5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392" r="-1392"/>
              </a:stretch>
            </a:blipFill>
          </p:spPr>
        </p:sp>
        <p:sp>
          <p:nvSpPr>
            <p:cNvPr id="56" name="Freeform 5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7" name="Freeform 5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8" name="Freeform 5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9" name="Freeform 5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0" name="Freeform 6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1" name="Freeform 6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2" name="Freeform 6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63" name="Picture 6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274082" y="5261366"/>
            <a:ext cx="1111152" cy="277788"/>
          </a:xfrm>
          <a:prstGeom prst="rect">
            <a:avLst/>
          </a:prstGeom>
        </p:spPr>
      </p:pic>
      <p:sp>
        <p:nvSpPr>
          <p:cNvPr id="64" name="TextBox 64"/>
          <p:cNvSpPr txBox="1"/>
          <p:nvPr/>
        </p:nvSpPr>
        <p:spPr>
          <a:xfrm>
            <a:off x="2274082" y="2895540"/>
            <a:ext cx="6869918" cy="2045670"/>
          </a:xfrm>
          <a:prstGeom prst="rect">
            <a:avLst/>
          </a:prstGeom>
        </p:spPr>
        <p:txBody>
          <a:bodyPr lIns="0" tIns="0" rIns="0" bIns="0" rtlCol="0" anchor="t">
            <a:spAutoFit/>
          </a:bodyPr>
          <a:lstStyle/>
          <a:p>
            <a:pPr>
              <a:lnSpc>
                <a:spcPts val="7632"/>
              </a:lnSpc>
            </a:pPr>
            <a:r>
              <a:rPr lang="en-US" sz="7066">
                <a:solidFill>
                  <a:srgbClr val="FFFFFF"/>
                </a:solidFill>
                <a:latin typeface="Blogger Bold"/>
              </a:rPr>
              <a:t>THANKS FOR</a:t>
            </a:r>
          </a:p>
          <a:p>
            <a:pPr>
              <a:lnSpc>
                <a:spcPts val="7632"/>
              </a:lnSpc>
            </a:pPr>
            <a:r>
              <a:rPr lang="en-US" sz="7066">
                <a:solidFill>
                  <a:srgbClr val="FFFFFF"/>
                </a:solidFill>
                <a:latin typeface="Blogger Bold"/>
              </a:rPr>
              <a:t>WATCHING</a:t>
            </a:r>
          </a:p>
        </p:txBody>
      </p:sp>
      <p:sp>
        <p:nvSpPr>
          <p:cNvPr id="65" name="TextBox 65"/>
          <p:cNvSpPr txBox="1"/>
          <p:nvPr/>
        </p:nvSpPr>
        <p:spPr>
          <a:xfrm>
            <a:off x="2274082" y="5863004"/>
            <a:ext cx="4041560" cy="885321"/>
          </a:xfrm>
          <a:prstGeom prst="rect">
            <a:avLst/>
          </a:prstGeom>
        </p:spPr>
        <p:txBody>
          <a:bodyPr lIns="0" tIns="0" rIns="0" bIns="0" rtlCol="0" anchor="t">
            <a:spAutoFit/>
          </a:bodyPr>
          <a:lstStyle/>
          <a:p>
            <a:pPr>
              <a:lnSpc>
                <a:spcPts val="3302"/>
              </a:lnSpc>
            </a:pPr>
            <a:r>
              <a:rPr lang="en-US" sz="3058">
                <a:solidFill>
                  <a:srgbClr val="FFFFFF"/>
                </a:solidFill>
                <a:latin typeface="Blogger"/>
              </a:rPr>
              <a:t>ETZ COCKTAILS APP FOUNDERS.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70734" y="-185043"/>
            <a:ext cx="4502802" cy="524343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004962" y="-1020721"/>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07461" y="3562626"/>
            <a:ext cx="1111152" cy="277788"/>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619521" y="5540508"/>
            <a:ext cx="2770881" cy="4130040"/>
          </a:xfrm>
          <a:prstGeom prst="rect">
            <a:avLst/>
          </a:prstGeom>
        </p:spPr>
      </p:pic>
      <p:sp>
        <p:nvSpPr>
          <p:cNvPr id="7" name="TextBox 7"/>
          <p:cNvSpPr txBox="1"/>
          <p:nvPr/>
        </p:nvSpPr>
        <p:spPr>
          <a:xfrm>
            <a:off x="1807461" y="1702458"/>
            <a:ext cx="7336539" cy="1639443"/>
          </a:xfrm>
          <a:prstGeom prst="rect">
            <a:avLst/>
          </a:prstGeom>
        </p:spPr>
        <p:txBody>
          <a:bodyPr lIns="0" tIns="0" rIns="0" bIns="0" rtlCol="0" anchor="t">
            <a:spAutoFit/>
          </a:bodyPr>
          <a:lstStyle/>
          <a:p>
            <a:pPr>
              <a:lnSpc>
                <a:spcPts val="6156"/>
              </a:lnSpc>
            </a:pPr>
            <a:r>
              <a:rPr lang="en-US" sz="5700">
                <a:solidFill>
                  <a:srgbClr val="FFFFFF"/>
                </a:solidFill>
                <a:latin typeface="Blogger Bold"/>
              </a:rPr>
              <a:t>FIRST, </a:t>
            </a:r>
          </a:p>
          <a:p>
            <a:pPr>
              <a:lnSpc>
                <a:spcPts val="6156"/>
              </a:lnSpc>
            </a:pPr>
            <a:r>
              <a:rPr lang="en-US" sz="5700">
                <a:solidFill>
                  <a:srgbClr val="FFFFFF"/>
                </a:solidFill>
                <a:latin typeface="Blogger Bold"/>
              </a:rPr>
              <a:t>WHAT IS A COCKTAIL?</a:t>
            </a:r>
          </a:p>
        </p:txBody>
      </p:sp>
      <p:sp>
        <p:nvSpPr>
          <p:cNvPr id="8" name="TextBox 8"/>
          <p:cNvSpPr txBox="1"/>
          <p:nvPr/>
        </p:nvSpPr>
        <p:spPr>
          <a:xfrm>
            <a:off x="1807461" y="4175092"/>
            <a:ext cx="5854204" cy="41776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cocktail is an alcoholic mixed drink. Most commonly, cocktails are either a single spirit or combination of spirits, mixed with other ingredients such as juices, flavored syrups, tonic water, shrubs, and bitters.</a:t>
            </a:r>
          </a:p>
          <a:p>
            <a:pPr>
              <a:lnSpc>
                <a:spcPts val="3360"/>
              </a:lnSpc>
            </a:pPr>
            <a:r>
              <a:rPr lang="en-US" sz="2400">
                <a:solidFill>
                  <a:srgbClr val="FFFFFF"/>
                </a:solidFill>
                <a:latin typeface="Source Sans Pro"/>
              </a:rPr>
              <a:t>In modern times, the term cocktail has also come to refer to any mixed drink that contains three or more ingredients, without a spirit.</a:t>
            </a:r>
          </a:p>
          <a:p>
            <a:pPr>
              <a:lnSpc>
                <a:spcPts val="3360"/>
              </a:lnSpc>
            </a:pPr>
            <a:r>
              <a:rPr lang="en-US" sz="2400">
                <a:solidFill>
                  <a:srgbClr val="FFFFFF"/>
                </a:solidFill>
                <a:latin typeface="Source Sans Pro"/>
              </a:rPr>
              <a:t>(check </a:t>
            </a:r>
            <a:r>
              <a:rPr lang="en-US" sz="2400" u="sng">
                <a:solidFill>
                  <a:srgbClr val="74DFF6"/>
                </a:solidFill>
                <a:latin typeface="Source Sans Pro"/>
                <a:hlinkClick r:id="rId11" tooltip="https://en.wikipedia.org/wiki/Cocktail"/>
              </a:rPr>
              <a:t>Wiki Link</a:t>
            </a:r>
            <a:r>
              <a:rPr lang="en-US" sz="2400">
                <a:solidFill>
                  <a:srgbClr val="74DFF6"/>
                </a:solidFill>
                <a:latin typeface="Source Sans Pro"/>
              </a:rPr>
              <a:t> </a:t>
            </a:r>
            <a:r>
              <a:rPr lang="en-US" sz="2400">
                <a:solidFill>
                  <a:srgbClr val="FFFFFF"/>
                </a:solidFill>
                <a:latin typeface="Source Sans Pro"/>
              </a:rPr>
              <a:t>for more information)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3687" y="2478683"/>
            <a:ext cx="1111152" cy="277788"/>
          </a:xfrm>
          <a:prstGeom prst="rect">
            <a:avLst/>
          </a:prstGeom>
        </p:spPr>
      </p:pic>
      <p:grpSp>
        <p:nvGrpSpPr>
          <p:cNvPr id="4" name="Group 4"/>
          <p:cNvGrpSpPr/>
          <p:nvPr/>
        </p:nvGrpSpPr>
        <p:grpSpPr>
          <a:xfrm>
            <a:off x="5934935" y="3784650"/>
            <a:ext cx="6344455" cy="4720844"/>
            <a:chOff x="0" y="0"/>
            <a:chExt cx="8459273" cy="6294459"/>
          </a:xfrm>
        </p:grpSpPr>
        <p:sp>
          <p:nvSpPr>
            <p:cNvPr id="5" name="TextBox 5"/>
            <p:cNvSpPr txBox="1"/>
            <p:nvPr/>
          </p:nvSpPr>
          <p:spPr>
            <a:xfrm>
              <a:off x="0" y="3512143"/>
              <a:ext cx="6063457" cy="1072896"/>
            </a:xfrm>
            <a:prstGeom prst="rect">
              <a:avLst/>
            </a:prstGeom>
          </p:spPr>
          <p:txBody>
            <a:bodyPr lIns="0" tIns="0" rIns="0" bIns="0" rtlCol="0" anchor="t">
              <a:spAutoFit/>
            </a:bodyPr>
            <a:lstStyle/>
            <a:p>
              <a:pPr>
                <a:lnSpc>
                  <a:spcPts val="3023"/>
                </a:lnSpc>
              </a:pPr>
              <a:r>
                <a:rPr lang="en-US" sz="2799">
                  <a:solidFill>
                    <a:srgbClr val="FFFFFF"/>
                  </a:solidFill>
                  <a:latin typeface="Blogger"/>
                </a:rPr>
                <a:t>AS HIS NICKNAME SUGGESTS - GIN &amp; TONIC</a:t>
              </a:r>
            </a:p>
          </p:txBody>
        </p:sp>
        <p:sp>
          <p:nvSpPr>
            <p:cNvPr id="6" name="TextBox 6"/>
            <p:cNvSpPr txBox="1"/>
            <p:nvPr/>
          </p:nvSpPr>
          <p:spPr>
            <a:xfrm>
              <a:off x="0" y="4651714"/>
              <a:ext cx="8459273" cy="16427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gin and tonic is a highball cocktail made with gin and tonic water poured over a large amount of ice usually with cucamber or lemon garnish.</a:t>
              </a:r>
            </a:p>
          </p:txBody>
        </p:sp>
        <p:sp>
          <p:nvSpPr>
            <p:cNvPr id="7" name="TextBox 7"/>
            <p:cNvSpPr txBox="1"/>
            <p:nvPr/>
          </p:nvSpPr>
          <p:spPr>
            <a:xfrm>
              <a:off x="0" y="19050"/>
              <a:ext cx="6063457" cy="3373526"/>
            </a:xfrm>
            <a:prstGeom prst="rect">
              <a:avLst/>
            </a:prstGeom>
          </p:spPr>
          <p:txBody>
            <a:bodyPr lIns="0" tIns="0" rIns="0" bIns="0" rtlCol="0" anchor="t">
              <a:spAutoFit/>
            </a:bodyPr>
            <a:lstStyle/>
            <a:p>
              <a:pPr>
                <a:lnSpc>
                  <a:spcPts val="9562"/>
                </a:lnSpc>
              </a:pPr>
              <a:r>
                <a:rPr lang="en-US" sz="8853">
                  <a:solidFill>
                    <a:srgbClr val="FFFFFF"/>
                  </a:solidFill>
                  <a:latin typeface="Blogger Bold"/>
                </a:rPr>
                <a:t>TONY HASSON</a:t>
              </a: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420219" y="-482340"/>
            <a:ext cx="1867781" cy="2171838"/>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57522" y="-136201"/>
            <a:ext cx="1865066" cy="2171838"/>
          </a:xfrm>
          <a:prstGeom prst="rect">
            <a:avLst/>
          </a:prstGeom>
        </p:spPr>
      </p:pic>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919895" y="3306389"/>
            <a:ext cx="1616658" cy="1837111"/>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475894" y="3306389"/>
            <a:ext cx="1000082" cy="2200180"/>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11507" y="2827861"/>
            <a:ext cx="1391551" cy="2057400"/>
          </a:xfrm>
          <a:prstGeom prst="rect">
            <a:avLst/>
          </a:prstGeom>
        </p:spPr>
      </p:pic>
      <p:sp>
        <p:nvSpPr>
          <p:cNvPr id="13" name="TextBox 13"/>
          <p:cNvSpPr txBox="1"/>
          <p:nvPr/>
        </p:nvSpPr>
        <p:spPr>
          <a:xfrm>
            <a:off x="674637" y="632050"/>
            <a:ext cx="6490517" cy="1639443"/>
          </a:xfrm>
          <a:prstGeom prst="rect">
            <a:avLst/>
          </a:prstGeom>
        </p:spPr>
        <p:txBody>
          <a:bodyPr lIns="0" tIns="0" rIns="0" bIns="0" rtlCol="0" anchor="t">
            <a:spAutoFit/>
          </a:bodyPr>
          <a:lstStyle/>
          <a:p>
            <a:pPr>
              <a:lnSpc>
                <a:spcPts val="6156"/>
              </a:lnSpc>
            </a:pPr>
            <a:r>
              <a:rPr lang="en-US" sz="5700">
                <a:solidFill>
                  <a:srgbClr val="FFFFFF"/>
                </a:solidFill>
                <a:latin typeface="Blogger Bold"/>
              </a:rPr>
              <a:t>TEAM MEMBERS FAVORITE COCKTAIL</a:t>
            </a:r>
          </a:p>
        </p:txBody>
      </p:sp>
      <p:grpSp>
        <p:nvGrpSpPr>
          <p:cNvPr id="14" name="Group 14"/>
          <p:cNvGrpSpPr/>
          <p:nvPr/>
        </p:nvGrpSpPr>
        <p:grpSpPr>
          <a:xfrm>
            <a:off x="663750" y="3798937"/>
            <a:ext cx="5193624" cy="5345168"/>
            <a:chOff x="-14516" y="19050"/>
            <a:chExt cx="6924832" cy="7126891"/>
          </a:xfrm>
        </p:grpSpPr>
        <p:sp>
          <p:nvSpPr>
            <p:cNvPr id="15" name="TextBox 15"/>
            <p:cNvSpPr txBox="1"/>
            <p:nvPr/>
          </p:nvSpPr>
          <p:spPr>
            <a:xfrm>
              <a:off x="2185" y="3512143"/>
              <a:ext cx="3462416" cy="1072896"/>
            </a:xfrm>
            <a:prstGeom prst="rect">
              <a:avLst/>
            </a:prstGeom>
          </p:spPr>
          <p:txBody>
            <a:bodyPr lIns="0" tIns="0" rIns="0" bIns="0" rtlCol="0" anchor="t">
              <a:spAutoFit/>
            </a:bodyPr>
            <a:lstStyle/>
            <a:p>
              <a:pPr>
                <a:lnSpc>
                  <a:spcPts val="3023"/>
                </a:lnSpc>
              </a:pPr>
              <a:r>
                <a:rPr lang="en-US" sz="2799">
                  <a:solidFill>
                    <a:srgbClr val="FFFFFF"/>
                  </a:solidFill>
                  <a:latin typeface="Blogger Bold"/>
                </a:rPr>
                <a:t>CLASSICAL GUY - OLD FASHIONED</a:t>
              </a:r>
            </a:p>
          </p:txBody>
        </p:sp>
        <p:sp>
          <p:nvSpPr>
            <p:cNvPr id="16" name="TextBox 16"/>
            <p:cNvSpPr txBox="1"/>
            <p:nvPr/>
          </p:nvSpPr>
          <p:spPr>
            <a:xfrm>
              <a:off x="-14516" y="4944396"/>
              <a:ext cx="6924832" cy="2201545"/>
            </a:xfrm>
            <a:prstGeom prst="rect">
              <a:avLst/>
            </a:prstGeom>
          </p:spPr>
          <p:txBody>
            <a:bodyPr lIns="0" tIns="0" rIns="0" bIns="0" rtlCol="0" anchor="t">
              <a:spAutoFit/>
            </a:bodyPr>
            <a:lstStyle/>
            <a:p>
              <a:pPr>
                <a:lnSpc>
                  <a:spcPts val="3360"/>
                </a:lnSpc>
              </a:pPr>
              <a:r>
                <a:rPr lang="en-US" sz="2400" dirty="0">
                  <a:solidFill>
                    <a:srgbClr val="FFFFFF"/>
                  </a:solidFill>
                  <a:latin typeface="Source Sans Pro"/>
                </a:rPr>
                <a:t>The old fashioned is a cocktail made by muddling sugar with bitters and water, adding whiskey, and garnishing with an orange slice.</a:t>
              </a:r>
            </a:p>
          </p:txBody>
        </p:sp>
        <p:sp>
          <p:nvSpPr>
            <p:cNvPr id="17" name="TextBox 17"/>
            <p:cNvSpPr txBox="1"/>
            <p:nvPr/>
          </p:nvSpPr>
          <p:spPr>
            <a:xfrm>
              <a:off x="2185" y="19050"/>
              <a:ext cx="5309746" cy="3373526"/>
            </a:xfrm>
            <a:prstGeom prst="rect">
              <a:avLst/>
            </a:prstGeom>
          </p:spPr>
          <p:txBody>
            <a:bodyPr lIns="0" tIns="0" rIns="0" bIns="0" rtlCol="0" anchor="t">
              <a:spAutoFit/>
            </a:bodyPr>
            <a:lstStyle/>
            <a:p>
              <a:pPr>
                <a:lnSpc>
                  <a:spcPts val="9562"/>
                </a:lnSpc>
              </a:pPr>
              <a:r>
                <a:rPr lang="en-US" sz="8853">
                  <a:solidFill>
                    <a:srgbClr val="FFFFFF"/>
                  </a:solidFill>
                  <a:latin typeface="Blogger Bold"/>
                </a:rPr>
                <a:t>EYTAN RAHLIN</a:t>
              </a:r>
            </a:p>
          </p:txBody>
        </p:sp>
      </p:grpSp>
      <p:grpSp>
        <p:nvGrpSpPr>
          <p:cNvPr id="18" name="Group 18"/>
          <p:cNvGrpSpPr/>
          <p:nvPr/>
        </p:nvGrpSpPr>
        <p:grpSpPr>
          <a:xfrm>
            <a:off x="12346065" y="3784650"/>
            <a:ext cx="5522433" cy="5092319"/>
            <a:chOff x="0" y="0"/>
            <a:chExt cx="7363244" cy="6789759"/>
          </a:xfrm>
        </p:grpSpPr>
        <p:sp>
          <p:nvSpPr>
            <p:cNvPr id="19" name="TextBox 19"/>
            <p:cNvSpPr txBox="1"/>
            <p:nvPr/>
          </p:nvSpPr>
          <p:spPr>
            <a:xfrm>
              <a:off x="0" y="3512143"/>
              <a:ext cx="6888737" cy="1072896"/>
            </a:xfrm>
            <a:prstGeom prst="rect">
              <a:avLst/>
            </a:prstGeom>
          </p:spPr>
          <p:txBody>
            <a:bodyPr lIns="0" tIns="0" rIns="0" bIns="0" rtlCol="0" anchor="t">
              <a:spAutoFit/>
            </a:bodyPr>
            <a:lstStyle/>
            <a:p>
              <a:pPr>
                <a:lnSpc>
                  <a:spcPts val="3023"/>
                </a:lnSpc>
              </a:pPr>
              <a:r>
                <a:rPr lang="en-US" sz="2799">
                  <a:solidFill>
                    <a:srgbClr val="FFFFFF"/>
                  </a:solidFill>
                  <a:latin typeface="Blogger"/>
                </a:rPr>
                <a:t>TRADITIONAL AND REFRESHING -</a:t>
              </a:r>
            </a:p>
            <a:p>
              <a:pPr>
                <a:lnSpc>
                  <a:spcPts val="3023"/>
                </a:lnSpc>
              </a:pPr>
              <a:r>
                <a:rPr lang="en-US" sz="2799">
                  <a:solidFill>
                    <a:srgbClr val="FFFFFF"/>
                  </a:solidFill>
                  <a:latin typeface="Blogger"/>
                </a:rPr>
                <a:t>MOJITO</a:t>
              </a:r>
            </a:p>
          </p:txBody>
        </p:sp>
        <p:sp>
          <p:nvSpPr>
            <p:cNvPr id="20" name="TextBox 20"/>
            <p:cNvSpPr txBox="1"/>
            <p:nvPr/>
          </p:nvSpPr>
          <p:spPr>
            <a:xfrm>
              <a:off x="0" y="4588214"/>
              <a:ext cx="7363244" cy="220154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The mojito is the epitome of the refreshing cocktail, stripped down to just the bare essentials of rum, lime juice, sugar, soda water, and mint. </a:t>
              </a:r>
            </a:p>
          </p:txBody>
        </p:sp>
        <p:sp>
          <p:nvSpPr>
            <p:cNvPr id="21" name="TextBox 21"/>
            <p:cNvSpPr txBox="1"/>
            <p:nvPr/>
          </p:nvSpPr>
          <p:spPr>
            <a:xfrm>
              <a:off x="0" y="19050"/>
              <a:ext cx="6371254" cy="3373526"/>
            </a:xfrm>
            <a:prstGeom prst="rect">
              <a:avLst/>
            </a:prstGeom>
          </p:spPr>
          <p:txBody>
            <a:bodyPr lIns="0" tIns="0" rIns="0" bIns="0" rtlCol="0" anchor="t">
              <a:spAutoFit/>
            </a:bodyPr>
            <a:lstStyle/>
            <a:p>
              <a:pPr>
                <a:lnSpc>
                  <a:spcPts val="9562"/>
                </a:lnSpc>
              </a:pPr>
              <a:r>
                <a:rPr lang="en-US" sz="8853">
                  <a:solidFill>
                    <a:srgbClr val="FFFFFF"/>
                  </a:solidFill>
                  <a:latin typeface="Blogger Bold"/>
                </a:rPr>
                <a:t>ZIV SIMCHONI</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44000" y="7080787"/>
            <a:ext cx="1111152" cy="27778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4227" y="-733938"/>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101740"/>
            <a:ext cx="4502802" cy="5243438"/>
          </a:xfrm>
          <a:prstGeom prst="rect">
            <a:avLst/>
          </a:prstGeom>
        </p:spPr>
      </p:pic>
      <p:pic>
        <p:nvPicPr>
          <p:cNvPr id="6" name="Picture 6"/>
          <p:cNvPicPr>
            <a:picLocks noChangeAspect="1"/>
          </p:cNvPicPr>
          <p:nvPr/>
        </p:nvPicPr>
        <p:blipFill>
          <a:blip r:embed="rId9"/>
          <a:srcRect/>
          <a:stretch>
            <a:fillRect/>
          </a:stretch>
        </p:blipFill>
        <p:spPr>
          <a:xfrm>
            <a:off x="888569" y="733412"/>
            <a:ext cx="7926359" cy="5280937"/>
          </a:xfrm>
          <a:prstGeom prst="rect">
            <a:avLst/>
          </a:prstGeom>
        </p:spPr>
      </p:pic>
      <p:sp>
        <p:nvSpPr>
          <p:cNvPr id="7" name="TextBox 7"/>
          <p:cNvSpPr txBox="1"/>
          <p:nvPr/>
        </p:nvSpPr>
        <p:spPr>
          <a:xfrm>
            <a:off x="9368878" y="308978"/>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APP SUMMARY</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68878" y="1028477"/>
            <a:ext cx="1111152" cy="277788"/>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84276" y="7512885"/>
            <a:ext cx="1111152" cy="27778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84276" y="1028700"/>
            <a:ext cx="1270940" cy="1280250"/>
          </a:xfrm>
          <a:prstGeom prst="rect">
            <a:avLst/>
          </a:prstGeom>
        </p:spPr>
      </p:pic>
      <p:sp>
        <p:nvSpPr>
          <p:cNvPr id="11" name="TextBox 11"/>
          <p:cNvSpPr txBox="1"/>
          <p:nvPr/>
        </p:nvSpPr>
        <p:spPr>
          <a:xfrm>
            <a:off x="9144000" y="624007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WHY THIS IDEA?</a:t>
            </a:r>
          </a:p>
        </p:txBody>
      </p:sp>
      <p:sp>
        <p:nvSpPr>
          <p:cNvPr id="12" name="TextBox 12"/>
          <p:cNvSpPr txBox="1"/>
          <p:nvPr/>
        </p:nvSpPr>
        <p:spPr>
          <a:xfrm>
            <a:off x="9144000" y="7587175"/>
            <a:ext cx="8775352" cy="2283843"/>
          </a:xfrm>
          <a:prstGeom prst="rect">
            <a:avLst/>
          </a:prstGeom>
        </p:spPr>
        <p:txBody>
          <a:bodyPr lIns="0" tIns="0" rIns="0" bIns="0" rtlCol="0" anchor="t">
            <a:spAutoFit/>
          </a:bodyPr>
          <a:lstStyle/>
          <a:p>
            <a:pPr>
              <a:lnSpc>
                <a:spcPts val="3693"/>
              </a:lnSpc>
            </a:pPr>
            <a:r>
              <a:rPr lang="en-US" sz="2637">
                <a:solidFill>
                  <a:srgbClr val="FFFFFF"/>
                </a:solidFill>
                <a:latin typeface="Source Sans Pro"/>
              </a:rPr>
              <a:t>We were inspired to create ETZ Cocktails because of our shared passion for cocktails. Our goal is to provide a platform for all cocktail enthusiasts to discover, create, and save their favorite drinks with ease.</a:t>
            </a:r>
          </a:p>
          <a:p>
            <a:pPr>
              <a:lnSpc>
                <a:spcPts val="3693"/>
              </a:lnSpc>
            </a:pPr>
            <a:endParaRPr lang="en-US" sz="2637">
              <a:solidFill>
                <a:srgbClr val="FFFFFF"/>
              </a:solidFill>
              <a:latin typeface="Source Sans Pro"/>
            </a:endParaRPr>
          </a:p>
        </p:txBody>
      </p:sp>
      <p:sp>
        <p:nvSpPr>
          <p:cNvPr id="13" name="TextBox 13"/>
          <p:cNvSpPr txBox="1"/>
          <p:nvPr/>
        </p:nvSpPr>
        <p:spPr>
          <a:xfrm>
            <a:off x="9368878" y="1534865"/>
            <a:ext cx="8577273" cy="4181147"/>
          </a:xfrm>
          <a:prstGeom prst="rect">
            <a:avLst/>
          </a:prstGeom>
        </p:spPr>
        <p:txBody>
          <a:bodyPr lIns="0" tIns="0" rIns="0" bIns="0" rtlCol="0" anchor="t">
            <a:spAutoFit/>
          </a:bodyPr>
          <a:lstStyle/>
          <a:p>
            <a:pPr marL="0" lvl="0" indent="0" algn="l">
              <a:lnSpc>
                <a:spcPts val="3693"/>
              </a:lnSpc>
              <a:spcBef>
                <a:spcPct val="0"/>
              </a:spcBef>
            </a:pPr>
            <a:r>
              <a:rPr lang="en-US" sz="2637" u="none">
                <a:solidFill>
                  <a:srgbClr val="FFFFFF"/>
                </a:solidFill>
                <a:latin typeface="Source Sans Pro"/>
              </a:rPr>
              <a:t>The app idea is for ETZ Cocktails, a platform that allows cocktail enthusiasts to discover, save, and favorite drinks. The app provides access to a vast database of cocktail recipes, which users can easily search by name or ingredient, view detailed instructions, and save their favorite recipes all in one place. With its user-friendly design and comprehensive features, ETZ Cocktails streamlines the cocktail-making process and makes it easier for users to create delicious drinks. </a:t>
            </a:r>
          </a:p>
        </p:txBody>
      </p:sp>
      <p:sp>
        <p:nvSpPr>
          <p:cNvPr id="14" name="TextBox 14"/>
          <p:cNvSpPr txBox="1"/>
          <p:nvPr/>
        </p:nvSpPr>
        <p:spPr>
          <a:xfrm>
            <a:off x="1184276" y="8003157"/>
            <a:ext cx="6872369" cy="1855023"/>
          </a:xfrm>
          <a:prstGeom prst="rect">
            <a:avLst/>
          </a:prstGeom>
        </p:spPr>
        <p:txBody>
          <a:bodyPr lIns="0" tIns="0" rIns="0" bIns="0" rtlCol="0" anchor="t">
            <a:spAutoFit/>
          </a:bodyPr>
          <a:lstStyle/>
          <a:p>
            <a:pPr marL="0" lvl="0" indent="0" algn="l">
              <a:lnSpc>
                <a:spcPts val="3693"/>
              </a:lnSpc>
              <a:spcBef>
                <a:spcPct val="0"/>
              </a:spcBef>
            </a:pPr>
            <a:r>
              <a:rPr lang="en-US" sz="2637" u="none">
                <a:solidFill>
                  <a:srgbClr val="FFFFFF"/>
                </a:solidFill>
                <a:latin typeface="Source Sans Pro"/>
              </a:rPr>
              <a:t>The goal of the app is to bring the joy of cocktail-making to everyone and provide an easy-to-use platform for discovering and managing cocktail recipes.</a:t>
            </a:r>
          </a:p>
        </p:txBody>
      </p:sp>
      <p:sp>
        <p:nvSpPr>
          <p:cNvPr id="15" name="TextBox 15"/>
          <p:cNvSpPr txBox="1"/>
          <p:nvPr/>
        </p:nvSpPr>
        <p:spPr>
          <a:xfrm>
            <a:off x="1184276" y="6672170"/>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APP 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65" y="-853834"/>
            <a:ext cx="1867781" cy="217183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7363" y="-507695"/>
            <a:ext cx="1865066" cy="21718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88424" y="2460058"/>
            <a:ext cx="1111152" cy="277788"/>
          </a:xfrm>
          <a:prstGeom prst="rect">
            <a:avLst/>
          </a:prstGeom>
        </p:spPr>
      </p:pic>
      <p:grpSp>
        <p:nvGrpSpPr>
          <p:cNvPr id="6" name="Group 6"/>
          <p:cNvGrpSpPr>
            <a:grpSpLocks noChangeAspect="1"/>
          </p:cNvGrpSpPr>
          <p:nvPr/>
        </p:nvGrpSpPr>
        <p:grpSpPr>
          <a:xfrm>
            <a:off x="4973995" y="5423902"/>
            <a:ext cx="3108461" cy="6150625"/>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38" t="-3554" r="-238"/>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6" name="Group 16"/>
          <p:cNvGrpSpPr>
            <a:grpSpLocks noChangeAspect="1"/>
          </p:cNvGrpSpPr>
          <p:nvPr/>
        </p:nvGrpSpPr>
        <p:grpSpPr>
          <a:xfrm>
            <a:off x="10256428" y="5423902"/>
            <a:ext cx="3108461" cy="6150625"/>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8" r="-8"/>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6" name="Group 26"/>
          <p:cNvGrpSpPr>
            <a:grpSpLocks noChangeAspect="1"/>
          </p:cNvGrpSpPr>
          <p:nvPr/>
        </p:nvGrpSpPr>
        <p:grpSpPr>
          <a:xfrm>
            <a:off x="7321302" y="4018272"/>
            <a:ext cx="3645395" cy="7213041"/>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98" t="-3472" r="-198"/>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36" name="Picture 3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65170" y="2083883"/>
            <a:ext cx="441885" cy="747375"/>
          </a:xfrm>
          <a:prstGeom prst="rect">
            <a:avLst/>
          </a:prstGeom>
        </p:spPr>
      </p:pic>
      <p:pic>
        <p:nvPicPr>
          <p:cNvPr id="37" name="Picture 3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875745" y="2083883"/>
            <a:ext cx="751220" cy="712976"/>
          </a:xfrm>
          <a:prstGeom prst="rect">
            <a:avLst/>
          </a:prstGeom>
        </p:spPr>
      </p:pic>
      <p:pic>
        <p:nvPicPr>
          <p:cNvPr id="38" name="Picture 3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65170" y="5964492"/>
            <a:ext cx="719220" cy="719220"/>
          </a:xfrm>
          <a:prstGeom prst="rect">
            <a:avLst/>
          </a:prstGeom>
        </p:spPr>
      </p:pic>
      <p:pic>
        <p:nvPicPr>
          <p:cNvPr id="39" name="Picture 3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6929010" y="5964492"/>
            <a:ext cx="751220" cy="693000"/>
          </a:xfrm>
          <a:prstGeom prst="rect">
            <a:avLst/>
          </a:prstGeom>
        </p:spPr>
      </p:pic>
      <p:sp>
        <p:nvSpPr>
          <p:cNvPr id="40" name="TextBox 40"/>
          <p:cNvSpPr txBox="1"/>
          <p:nvPr/>
        </p:nvSpPr>
        <p:spPr>
          <a:xfrm>
            <a:off x="5818130" y="599890"/>
            <a:ext cx="6651740" cy="1639443"/>
          </a:xfrm>
          <a:prstGeom prst="rect">
            <a:avLst/>
          </a:prstGeom>
        </p:spPr>
        <p:txBody>
          <a:bodyPr lIns="0" tIns="0" rIns="0" bIns="0" rtlCol="0" anchor="t">
            <a:spAutoFit/>
          </a:bodyPr>
          <a:lstStyle/>
          <a:p>
            <a:pPr algn="ctr">
              <a:lnSpc>
                <a:spcPts val="6156"/>
              </a:lnSpc>
            </a:pPr>
            <a:r>
              <a:rPr lang="en-US" sz="5700">
                <a:solidFill>
                  <a:srgbClr val="FFFFFF"/>
                </a:solidFill>
                <a:latin typeface="Blogger Bold"/>
              </a:rPr>
              <a:t>INTRODUCING</a:t>
            </a:r>
          </a:p>
          <a:p>
            <a:pPr algn="ctr">
              <a:lnSpc>
                <a:spcPts val="6156"/>
              </a:lnSpc>
            </a:pPr>
            <a:r>
              <a:rPr lang="en-US" sz="5700">
                <a:solidFill>
                  <a:srgbClr val="FFFFFF"/>
                </a:solidFill>
                <a:latin typeface="Blogger Bold"/>
              </a:rPr>
              <a:t>OUR BEST APP YET</a:t>
            </a:r>
          </a:p>
        </p:txBody>
      </p:sp>
      <p:sp>
        <p:nvSpPr>
          <p:cNvPr id="41" name="TextBox 41"/>
          <p:cNvSpPr txBox="1"/>
          <p:nvPr/>
        </p:nvSpPr>
        <p:spPr>
          <a:xfrm>
            <a:off x="665170" y="3058605"/>
            <a:ext cx="2930530"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EASY TO USE</a:t>
            </a:r>
          </a:p>
        </p:txBody>
      </p:sp>
      <p:sp>
        <p:nvSpPr>
          <p:cNvPr id="42" name="TextBox 42"/>
          <p:cNvSpPr txBox="1"/>
          <p:nvPr/>
        </p:nvSpPr>
        <p:spPr>
          <a:xfrm>
            <a:off x="665170" y="3463227"/>
            <a:ext cx="4055963" cy="20821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 Minimalist User-friendly interface that makes it easy to navigate and find what you need. offer easy and intuitive experience.</a:t>
            </a:r>
          </a:p>
        </p:txBody>
      </p:sp>
      <p:sp>
        <p:nvSpPr>
          <p:cNvPr id="43" name="TextBox 43"/>
          <p:cNvSpPr txBox="1"/>
          <p:nvPr/>
        </p:nvSpPr>
        <p:spPr>
          <a:xfrm>
            <a:off x="14664033" y="2942020"/>
            <a:ext cx="2991507" cy="423672"/>
          </a:xfrm>
          <a:prstGeom prst="rect">
            <a:avLst/>
          </a:prstGeom>
        </p:spPr>
        <p:txBody>
          <a:bodyPr lIns="0" tIns="0" rIns="0" bIns="0" rtlCol="0" anchor="t">
            <a:spAutoFit/>
          </a:bodyPr>
          <a:lstStyle/>
          <a:p>
            <a:pPr algn="r">
              <a:lnSpc>
                <a:spcPts val="3023"/>
              </a:lnSpc>
            </a:pPr>
            <a:r>
              <a:rPr lang="en-US" sz="2799">
                <a:solidFill>
                  <a:srgbClr val="FFFFFF"/>
                </a:solidFill>
                <a:latin typeface="Blogger Bold"/>
              </a:rPr>
              <a:t>WORK EASIER</a:t>
            </a:r>
          </a:p>
        </p:txBody>
      </p:sp>
      <p:sp>
        <p:nvSpPr>
          <p:cNvPr id="44" name="TextBox 44"/>
          <p:cNvSpPr txBox="1"/>
          <p:nvPr/>
        </p:nvSpPr>
        <p:spPr>
          <a:xfrm>
            <a:off x="14356133" y="7246194"/>
            <a:ext cx="3607306" cy="20821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Whether you're at home or behind the bar, manage your cocktail recipes and create new and exciting drinks.</a:t>
            </a:r>
          </a:p>
        </p:txBody>
      </p:sp>
      <p:sp>
        <p:nvSpPr>
          <p:cNvPr id="45" name="TextBox 45"/>
          <p:cNvSpPr txBox="1"/>
          <p:nvPr/>
        </p:nvSpPr>
        <p:spPr>
          <a:xfrm>
            <a:off x="665170" y="6813391"/>
            <a:ext cx="2965227" cy="406734"/>
          </a:xfrm>
          <a:prstGeom prst="rect">
            <a:avLst/>
          </a:prstGeom>
        </p:spPr>
        <p:txBody>
          <a:bodyPr lIns="0" tIns="0" rIns="0" bIns="0" rtlCol="0" anchor="t">
            <a:spAutoFit/>
          </a:bodyPr>
          <a:lstStyle/>
          <a:p>
            <a:pPr>
              <a:lnSpc>
                <a:spcPts val="2835"/>
              </a:lnSpc>
            </a:pPr>
            <a:r>
              <a:rPr lang="en-US" sz="2625">
                <a:solidFill>
                  <a:srgbClr val="FFFFFF"/>
                </a:solidFill>
                <a:latin typeface="Blogger Bold"/>
              </a:rPr>
              <a:t>WORK ANYTIME</a:t>
            </a:r>
          </a:p>
        </p:txBody>
      </p:sp>
      <p:sp>
        <p:nvSpPr>
          <p:cNvPr id="46" name="TextBox 46"/>
          <p:cNvSpPr txBox="1"/>
          <p:nvPr/>
        </p:nvSpPr>
        <p:spPr>
          <a:xfrm>
            <a:off x="665170" y="7199290"/>
            <a:ext cx="4308825" cy="2129068"/>
          </a:xfrm>
          <a:prstGeom prst="rect">
            <a:avLst/>
          </a:prstGeom>
        </p:spPr>
        <p:txBody>
          <a:bodyPr lIns="0" tIns="0" rIns="0" bIns="0" rtlCol="0" anchor="t">
            <a:spAutoFit/>
          </a:bodyPr>
          <a:lstStyle/>
          <a:p>
            <a:pPr>
              <a:lnSpc>
                <a:spcPts val="3399"/>
              </a:lnSpc>
            </a:pPr>
            <a:r>
              <a:rPr lang="en-US" sz="2428">
                <a:solidFill>
                  <a:srgbClr val="FFFFFF"/>
                </a:solidFill>
                <a:latin typeface="Source Sans Pro"/>
              </a:rPr>
              <a:t>The application operates both offline and online.</a:t>
            </a:r>
          </a:p>
          <a:p>
            <a:pPr>
              <a:lnSpc>
                <a:spcPts val="3399"/>
              </a:lnSpc>
            </a:pPr>
            <a:r>
              <a:rPr lang="en-US" sz="2428">
                <a:solidFill>
                  <a:srgbClr val="FFFFFF"/>
                </a:solidFill>
                <a:latin typeface="Source Sans Pro Bold"/>
              </a:rPr>
              <a:t>Online</a:t>
            </a:r>
            <a:r>
              <a:rPr lang="en-US" sz="2428">
                <a:solidFill>
                  <a:srgbClr val="FFFFFF"/>
                </a:solidFill>
                <a:latin typeface="Source Sans Pro"/>
              </a:rPr>
              <a:t>: Fetch data from an API</a:t>
            </a:r>
          </a:p>
          <a:p>
            <a:pPr>
              <a:lnSpc>
                <a:spcPts val="3399"/>
              </a:lnSpc>
            </a:pPr>
            <a:r>
              <a:rPr lang="en-US" sz="2428">
                <a:solidFill>
                  <a:srgbClr val="FFFFFF"/>
                </a:solidFill>
                <a:latin typeface="Source Sans Pro Bold"/>
              </a:rPr>
              <a:t>Offline</a:t>
            </a:r>
            <a:r>
              <a:rPr lang="en-US" sz="2428">
                <a:solidFill>
                  <a:srgbClr val="FFFFFF"/>
                </a:solidFill>
                <a:latin typeface="Source Sans Pro"/>
              </a:rPr>
              <a:t>: View &amp; modify saved cocktails.</a:t>
            </a:r>
          </a:p>
        </p:txBody>
      </p:sp>
      <p:sp>
        <p:nvSpPr>
          <p:cNvPr id="47" name="TextBox 47"/>
          <p:cNvSpPr txBox="1"/>
          <p:nvPr/>
        </p:nvSpPr>
        <p:spPr>
          <a:xfrm>
            <a:off x="14356133" y="6848945"/>
            <a:ext cx="3324096" cy="423672"/>
          </a:xfrm>
          <a:prstGeom prst="rect">
            <a:avLst/>
          </a:prstGeom>
        </p:spPr>
        <p:txBody>
          <a:bodyPr lIns="0" tIns="0" rIns="0" bIns="0" rtlCol="0" anchor="t">
            <a:spAutoFit/>
          </a:bodyPr>
          <a:lstStyle/>
          <a:p>
            <a:pPr algn="r">
              <a:lnSpc>
                <a:spcPts val="3023"/>
              </a:lnSpc>
            </a:pPr>
            <a:r>
              <a:rPr lang="en-US" sz="2799">
                <a:solidFill>
                  <a:srgbClr val="FFFFFF"/>
                </a:solidFill>
                <a:latin typeface="Blogger Bold"/>
              </a:rPr>
              <a:t>PERFECT FOR YOU</a:t>
            </a:r>
          </a:p>
        </p:txBody>
      </p:sp>
      <p:sp>
        <p:nvSpPr>
          <p:cNvPr id="48" name="TextBox 48"/>
          <p:cNvSpPr txBox="1"/>
          <p:nvPr/>
        </p:nvSpPr>
        <p:spPr>
          <a:xfrm>
            <a:off x="14176366" y="3324322"/>
            <a:ext cx="3683632" cy="1663065"/>
          </a:xfrm>
          <a:prstGeom prst="rect">
            <a:avLst/>
          </a:prstGeom>
        </p:spPr>
        <p:txBody>
          <a:bodyPr lIns="0" tIns="0" rIns="0" bIns="0" rtlCol="0" anchor="t">
            <a:spAutoFit/>
          </a:bodyPr>
          <a:lstStyle/>
          <a:p>
            <a:pPr algn="r">
              <a:lnSpc>
                <a:spcPts val="3360"/>
              </a:lnSpc>
            </a:pPr>
            <a:r>
              <a:rPr lang="en-US" sz="2400">
                <a:solidFill>
                  <a:srgbClr val="FFFFFF"/>
                </a:solidFill>
                <a:latin typeface="Source Sans Pro"/>
              </a:rPr>
              <a:t>Find your perfect cocktail with ease by searching by its name or any of its ingredients.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64565" y="5354558"/>
            <a:ext cx="2761650" cy="321122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76147" y="5866349"/>
            <a:ext cx="2757636" cy="321122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2884784"/>
            <a:ext cx="1111152" cy="277788"/>
          </a:xfrm>
          <a:prstGeom prst="rect">
            <a:avLst/>
          </a:prstGeom>
        </p:spPr>
      </p:pic>
      <p:grpSp>
        <p:nvGrpSpPr>
          <p:cNvPr id="6" name="Group 6"/>
          <p:cNvGrpSpPr>
            <a:grpSpLocks noChangeAspect="1"/>
          </p:cNvGrpSpPr>
          <p:nvPr/>
        </p:nvGrpSpPr>
        <p:grpSpPr>
          <a:xfrm>
            <a:off x="11965899" y="1209430"/>
            <a:ext cx="3485282" cy="6896229"/>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40" t="-3558" r="-240"/>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6" name="Group 16"/>
          <p:cNvGrpSpPr>
            <a:grpSpLocks noChangeAspect="1"/>
          </p:cNvGrpSpPr>
          <p:nvPr/>
        </p:nvGrpSpPr>
        <p:grpSpPr>
          <a:xfrm>
            <a:off x="9650415" y="2181340"/>
            <a:ext cx="3485282" cy="6896229"/>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74" t="-3423" r="-174"/>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26" name="Picture 2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4479161"/>
            <a:ext cx="845142" cy="1049273"/>
          </a:xfrm>
          <a:prstGeom prst="rect">
            <a:avLst/>
          </a:prstGeom>
        </p:spPr>
      </p:pic>
      <p:pic>
        <p:nvPicPr>
          <p:cNvPr id="27" name="Picture 2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28700" y="6130323"/>
            <a:ext cx="935190" cy="935190"/>
          </a:xfrm>
          <a:prstGeom prst="rect">
            <a:avLst/>
          </a:prstGeom>
        </p:spPr>
      </p:pic>
      <p:pic>
        <p:nvPicPr>
          <p:cNvPr id="28" name="Picture 28"/>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73724" y="7877759"/>
            <a:ext cx="845142" cy="845142"/>
          </a:xfrm>
          <a:prstGeom prst="rect">
            <a:avLst/>
          </a:prstGeom>
        </p:spPr>
      </p:pic>
      <p:grpSp>
        <p:nvGrpSpPr>
          <p:cNvPr id="29" name="Group 29"/>
          <p:cNvGrpSpPr/>
          <p:nvPr/>
        </p:nvGrpSpPr>
        <p:grpSpPr>
          <a:xfrm>
            <a:off x="1073724" y="7877759"/>
            <a:ext cx="435177" cy="845142"/>
            <a:chOff x="0" y="0"/>
            <a:chExt cx="146325" cy="284172"/>
          </a:xfrm>
        </p:grpSpPr>
        <p:sp>
          <p:nvSpPr>
            <p:cNvPr id="30" name="Freeform 30"/>
            <p:cNvSpPr/>
            <p:nvPr/>
          </p:nvSpPr>
          <p:spPr>
            <a:xfrm>
              <a:off x="0" y="0"/>
              <a:ext cx="146325" cy="284172"/>
            </a:xfrm>
            <a:custGeom>
              <a:avLst/>
              <a:gdLst/>
              <a:ahLst/>
              <a:cxnLst/>
              <a:rect l="l" t="t" r="r" b="b"/>
              <a:pathLst>
                <a:path w="146325" h="284172">
                  <a:moveTo>
                    <a:pt x="0" y="0"/>
                  </a:moveTo>
                  <a:lnTo>
                    <a:pt x="146325" y="0"/>
                  </a:lnTo>
                  <a:lnTo>
                    <a:pt x="146325" y="284172"/>
                  </a:lnTo>
                  <a:lnTo>
                    <a:pt x="0" y="284172"/>
                  </a:lnTo>
                  <a:close/>
                </a:path>
              </a:pathLst>
            </a:custGeom>
            <a:solidFill>
              <a:srgbClr val="1DD7EF"/>
            </a:solidFill>
          </p:spPr>
        </p:sp>
        <p:sp>
          <p:nvSpPr>
            <p:cNvPr id="31" name="TextBox 31"/>
            <p:cNvSpPr txBox="1"/>
            <p:nvPr/>
          </p:nvSpPr>
          <p:spPr>
            <a:xfrm>
              <a:off x="0" y="-47625"/>
              <a:ext cx="812800" cy="860425"/>
            </a:xfrm>
            <a:prstGeom prst="rect">
              <a:avLst/>
            </a:prstGeom>
          </p:spPr>
          <p:txBody>
            <a:bodyPr lIns="39791" tIns="39791" rIns="39791" bIns="39791" rtlCol="0" anchor="ctr"/>
            <a:lstStyle/>
            <a:p>
              <a:pPr algn="ctr">
                <a:lnSpc>
                  <a:spcPts val="3360"/>
                </a:lnSpc>
              </a:pPr>
              <a:endParaRPr/>
            </a:p>
          </p:txBody>
        </p:sp>
      </p:grpSp>
      <p:sp>
        <p:nvSpPr>
          <p:cNvPr id="32" name="TextBox 32"/>
          <p:cNvSpPr txBox="1"/>
          <p:nvPr/>
        </p:nvSpPr>
        <p:spPr>
          <a:xfrm>
            <a:off x="1028700" y="1428676"/>
            <a:ext cx="765023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UI FEATURES</a:t>
            </a:r>
          </a:p>
        </p:txBody>
      </p:sp>
      <p:sp>
        <p:nvSpPr>
          <p:cNvPr id="33" name="TextBox 33"/>
          <p:cNvSpPr txBox="1"/>
          <p:nvPr/>
        </p:nvSpPr>
        <p:spPr>
          <a:xfrm>
            <a:off x="2280065" y="4392097"/>
            <a:ext cx="3839344"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EASY TO CONTROL</a:t>
            </a:r>
          </a:p>
        </p:txBody>
      </p:sp>
      <p:sp>
        <p:nvSpPr>
          <p:cNvPr id="34" name="TextBox 34"/>
          <p:cNvSpPr txBox="1"/>
          <p:nvPr/>
        </p:nvSpPr>
        <p:spPr>
          <a:xfrm>
            <a:off x="2280065" y="4790765"/>
            <a:ext cx="5407719" cy="8248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No-Nonsense Navigation with intuitive and responsive UI.</a:t>
            </a:r>
          </a:p>
        </p:txBody>
      </p:sp>
      <p:sp>
        <p:nvSpPr>
          <p:cNvPr id="35" name="TextBox 35"/>
          <p:cNvSpPr txBox="1"/>
          <p:nvPr/>
        </p:nvSpPr>
        <p:spPr>
          <a:xfrm>
            <a:off x="2280065" y="5996973"/>
            <a:ext cx="3091654"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DATA PREVIEW</a:t>
            </a:r>
          </a:p>
        </p:txBody>
      </p:sp>
      <p:sp>
        <p:nvSpPr>
          <p:cNvPr id="36" name="TextBox 36"/>
          <p:cNvSpPr txBox="1"/>
          <p:nvPr/>
        </p:nvSpPr>
        <p:spPr>
          <a:xfrm>
            <a:off x="2280065" y="6392070"/>
            <a:ext cx="5725126" cy="12439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Card view that allows the user to preview the instructions and to see the thumbnail of the cocktail, along with its name.</a:t>
            </a:r>
          </a:p>
        </p:txBody>
      </p:sp>
      <p:sp>
        <p:nvSpPr>
          <p:cNvPr id="37" name="TextBox 37"/>
          <p:cNvSpPr txBox="1"/>
          <p:nvPr/>
        </p:nvSpPr>
        <p:spPr>
          <a:xfrm>
            <a:off x="2280065" y="7913887"/>
            <a:ext cx="3091654"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2 THEMES</a:t>
            </a:r>
          </a:p>
        </p:txBody>
      </p:sp>
      <p:sp>
        <p:nvSpPr>
          <p:cNvPr id="38" name="TextBox 38"/>
          <p:cNvSpPr txBox="1"/>
          <p:nvPr/>
        </p:nvSpPr>
        <p:spPr>
          <a:xfrm>
            <a:off x="2280065" y="8252705"/>
            <a:ext cx="5407719" cy="8248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Light mode - Blue &amp; White color palette.</a:t>
            </a:r>
          </a:p>
          <a:p>
            <a:pPr>
              <a:lnSpc>
                <a:spcPts val="3360"/>
              </a:lnSpc>
            </a:pPr>
            <a:r>
              <a:rPr lang="en-US" sz="2400">
                <a:solidFill>
                  <a:srgbClr val="FFFFFF"/>
                </a:solidFill>
                <a:latin typeface="Source Sans Pro"/>
              </a:rPr>
              <a:t>Dark mode - Purple &amp; Black color palette.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28176" y="6273919"/>
            <a:ext cx="3121726" cy="362991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89114" y="6852440"/>
            <a:ext cx="3117189" cy="3629914"/>
          </a:xfrm>
          <a:prstGeom prst="rect">
            <a:avLst/>
          </a:prstGeom>
        </p:spPr>
      </p:pic>
      <p:grpSp>
        <p:nvGrpSpPr>
          <p:cNvPr id="5" name="Group 5"/>
          <p:cNvGrpSpPr>
            <a:grpSpLocks noChangeAspect="1"/>
          </p:cNvGrpSpPr>
          <p:nvPr/>
        </p:nvGrpSpPr>
        <p:grpSpPr>
          <a:xfrm rot="1858843">
            <a:off x="4781255" y="679805"/>
            <a:ext cx="3176506" cy="6285263"/>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124" r="-2124"/>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5" name="Group 15"/>
          <p:cNvGrpSpPr>
            <a:grpSpLocks noChangeAspect="1"/>
          </p:cNvGrpSpPr>
          <p:nvPr/>
        </p:nvGrpSpPr>
        <p:grpSpPr>
          <a:xfrm rot="1858843">
            <a:off x="1394579" y="6320478"/>
            <a:ext cx="3176506" cy="6285263"/>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618" r="-1618"/>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a:grpSpLocks noChangeAspect="1"/>
          </p:cNvGrpSpPr>
          <p:nvPr/>
        </p:nvGrpSpPr>
        <p:grpSpPr>
          <a:xfrm rot="1858843">
            <a:off x="2177962" y="-2318741"/>
            <a:ext cx="3176506" cy="6285263"/>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595" r="-1595"/>
              </a:stretch>
            </a:blipFill>
          </p:spPr>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5" name="Group 35"/>
          <p:cNvGrpSpPr>
            <a:grpSpLocks noChangeAspect="1"/>
          </p:cNvGrpSpPr>
          <p:nvPr/>
        </p:nvGrpSpPr>
        <p:grpSpPr>
          <a:xfrm rot="1858843">
            <a:off x="-1208714" y="3321932"/>
            <a:ext cx="3176506" cy="6285263"/>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778" r="-1778"/>
              </a:stretch>
            </a:blipFill>
          </p:spPr>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id="45" name="Picture 4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745942" y="1899808"/>
            <a:ext cx="1111152" cy="277788"/>
          </a:xfrm>
          <a:prstGeom prst="rect">
            <a:avLst/>
          </a:prstGeom>
        </p:spPr>
      </p:pic>
      <p:pic>
        <p:nvPicPr>
          <p:cNvPr id="46" name="Picture 4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9745942" y="2627917"/>
            <a:ext cx="942576" cy="918583"/>
          </a:xfrm>
          <a:prstGeom prst="rect">
            <a:avLst/>
          </a:prstGeom>
        </p:spPr>
      </p:pic>
      <p:pic>
        <p:nvPicPr>
          <p:cNvPr id="47" name="Picture 4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749539" y="8088876"/>
            <a:ext cx="935382" cy="935382"/>
          </a:xfrm>
          <a:prstGeom prst="rect">
            <a:avLst/>
          </a:prstGeom>
        </p:spPr>
      </p:pic>
      <p:pic>
        <p:nvPicPr>
          <p:cNvPr id="48" name="Picture 4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683984" y="5302924"/>
            <a:ext cx="970995" cy="970995"/>
          </a:xfrm>
          <a:prstGeom prst="rect">
            <a:avLst/>
          </a:prstGeom>
        </p:spPr>
      </p:pic>
      <p:sp>
        <p:nvSpPr>
          <p:cNvPr id="49" name="TextBox 49"/>
          <p:cNvSpPr txBox="1"/>
          <p:nvPr/>
        </p:nvSpPr>
        <p:spPr>
          <a:xfrm>
            <a:off x="9745942" y="348678"/>
            <a:ext cx="6601378" cy="1639295"/>
          </a:xfrm>
          <a:prstGeom prst="rect">
            <a:avLst/>
          </a:prstGeom>
        </p:spPr>
        <p:txBody>
          <a:bodyPr lIns="0" tIns="0" rIns="0" bIns="0" rtlCol="0" anchor="t">
            <a:spAutoFit/>
          </a:bodyPr>
          <a:lstStyle/>
          <a:p>
            <a:pPr>
              <a:lnSpc>
                <a:spcPts val="6156"/>
              </a:lnSpc>
            </a:pPr>
            <a:r>
              <a:rPr lang="en-US" sz="5700">
                <a:solidFill>
                  <a:srgbClr val="FFFFFF"/>
                </a:solidFill>
                <a:latin typeface="Blogger Bold"/>
              </a:rPr>
              <a:t>OUR PURPOSE</a:t>
            </a:r>
          </a:p>
          <a:p>
            <a:pPr>
              <a:lnSpc>
                <a:spcPts val="6156"/>
              </a:lnSpc>
            </a:pPr>
            <a:r>
              <a:rPr lang="en-US" sz="5700">
                <a:solidFill>
                  <a:srgbClr val="FFFFFF"/>
                </a:solidFill>
                <a:latin typeface="Blogger Bold"/>
              </a:rPr>
              <a:t>MAKING THIS APP</a:t>
            </a:r>
          </a:p>
        </p:txBody>
      </p:sp>
      <p:sp>
        <p:nvSpPr>
          <p:cNvPr id="50" name="TextBox 50"/>
          <p:cNvSpPr txBox="1"/>
          <p:nvPr/>
        </p:nvSpPr>
        <p:spPr>
          <a:xfrm>
            <a:off x="10997307" y="2589546"/>
            <a:ext cx="4922005"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WORK EFFECTIVE &amp; ORGANIZED</a:t>
            </a:r>
          </a:p>
        </p:txBody>
      </p:sp>
      <p:sp>
        <p:nvSpPr>
          <p:cNvPr id="51" name="TextBox 51"/>
          <p:cNvSpPr txBox="1"/>
          <p:nvPr/>
        </p:nvSpPr>
        <p:spPr>
          <a:xfrm>
            <a:off x="10997307" y="2988214"/>
            <a:ext cx="6968720" cy="20821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We provide a platform for cocktail lovers, mixologists, and bartenders to search for, create, and save their favorite cocktail recipes in one place. </a:t>
            </a:r>
          </a:p>
          <a:p>
            <a:pPr>
              <a:lnSpc>
                <a:spcPts val="3360"/>
              </a:lnSpc>
            </a:pPr>
            <a:r>
              <a:rPr lang="en-US" sz="2400">
                <a:solidFill>
                  <a:srgbClr val="FFFFFF"/>
                </a:solidFill>
                <a:latin typeface="Source Sans Pro"/>
              </a:rPr>
              <a:t>Much better and more reliable than hand-written recipes or dumping recipes in the note app.</a:t>
            </a:r>
          </a:p>
        </p:txBody>
      </p:sp>
      <p:sp>
        <p:nvSpPr>
          <p:cNvPr id="52" name="TextBox 52"/>
          <p:cNvSpPr txBox="1"/>
          <p:nvPr/>
        </p:nvSpPr>
        <p:spPr>
          <a:xfrm>
            <a:off x="10990113" y="5284829"/>
            <a:ext cx="6975914"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ONE-STOP APP</a:t>
            </a:r>
          </a:p>
        </p:txBody>
      </p:sp>
      <p:sp>
        <p:nvSpPr>
          <p:cNvPr id="53" name="TextBox 53"/>
          <p:cNvSpPr txBox="1"/>
          <p:nvPr/>
        </p:nvSpPr>
        <p:spPr>
          <a:xfrm>
            <a:off x="10990113" y="5622829"/>
            <a:ext cx="5839956" cy="20821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Access a vast database of cocktail recipes at your fingertips. You can easily search for cocktails by name or ingredient, view detailed instructions and save your favorite recipes all in one place.</a:t>
            </a:r>
          </a:p>
        </p:txBody>
      </p:sp>
      <p:sp>
        <p:nvSpPr>
          <p:cNvPr id="54" name="TextBox 54"/>
          <p:cNvSpPr txBox="1"/>
          <p:nvPr/>
        </p:nvSpPr>
        <p:spPr>
          <a:xfrm>
            <a:off x="10997307" y="7955008"/>
            <a:ext cx="7108933" cy="423672"/>
          </a:xfrm>
          <a:prstGeom prst="rect">
            <a:avLst/>
          </a:prstGeom>
        </p:spPr>
        <p:txBody>
          <a:bodyPr lIns="0" tIns="0" rIns="0" bIns="0" rtlCol="0" anchor="t">
            <a:spAutoFit/>
          </a:bodyPr>
          <a:lstStyle/>
          <a:p>
            <a:pPr>
              <a:lnSpc>
                <a:spcPts val="3023"/>
              </a:lnSpc>
            </a:pPr>
            <a:r>
              <a:rPr lang="en-US" sz="2799">
                <a:solidFill>
                  <a:srgbClr val="FFFFFF"/>
                </a:solidFill>
                <a:latin typeface="Blogger Bold"/>
              </a:rPr>
              <a:t>CONVENIENCE WHILE WORKING EVERYWHERE</a:t>
            </a:r>
          </a:p>
        </p:txBody>
      </p:sp>
      <p:sp>
        <p:nvSpPr>
          <p:cNvPr id="55" name="TextBox 55"/>
          <p:cNvSpPr txBox="1"/>
          <p:nvPr/>
        </p:nvSpPr>
        <p:spPr>
          <a:xfrm>
            <a:off x="10990113" y="8331055"/>
            <a:ext cx="6269187" cy="12439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The application operates both offline and online.</a:t>
            </a:r>
          </a:p>
          <a:p>
            <a:pPr>
              <a:lnSpc>
                <a:spcPts val="3360"/>
              </a:lnSpc>
            </a:pPr>
            <a:r>
              <a:rPr lang="en-US" sz="2400">
                <a:solidFill>
                  <a:srgbClr val="FFFFFF"/>
                </a:solidFill>
                <a:latin typeface="Source Sans Pro"/>
              </a:rPr>
              <a:t>While online you can access the </a:t>
            </a:r>
            <a:r>
              <a:rPr lang="en-US" sz="2400" u="sng">
                <a:solidFill>
                  <a:srgbClr val="FFFFFF"/>
                </a:solidFill>
                <a:latin typeface="Source Sans Pro"/>
                <a:hlinkClick r:id="rId19" tooltip="https://www.thecocktaildb.com/api.php"/>
              </a:rPr>
              <a:t>cocktails DB</a:t>
            </a:r>
            <a:r>
              <a:rPr lang="en-US" sz="2400" u="sng">
                <a:solidFill>
                  <a:srgbClr val="FFFFFF"/>
                </a:solidFill>
                <a:latin typeface="Source Sans Pro"/>
              </a:rPr>
              <a:t>,</a:t>
            </a:r>
          </a:p>
          <a:p>
            <a:pPr>
              <a:lnSpc>
                <a:spcPts val="3360"/>
              </a:lnSpc>
            </a:pPr>
            <a:r>
              <a:rPr lang="en-US" sz="2400">
                <a:solidFill>
                  <a:srgbClr val="FFFFFF"/>
                </a:solidFill>
                <a:latin typeface="Source Sans Pro"/>
              </a:rPr>
              <a:t>either way you can access your saved cocktails.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3026574"/>
            <a:ext cx="1111152" cy="27778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80852" y="3728862"/>
            <a:ext cx="1818871" cy="2114966"/>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25033" y="4065937"/>
            <a:ext cx="1816227" cy="2114966"/>
          </a:xfrm>
          <a:prstGeom prst="rect">
            <a:avLst/>
          </a:prstGeom>
        </p:spPr>
      </p:pic>
      <p:grpSp>
        <p:nvGrpSpPr>
          <p:cNvPr id="6" name="Group 6"/>
          <p:cNvGrpSpPr>
            <a:grpSpLocks noChangeAspect="1"/>
          </p:cNvGrpSpPr>
          <p:nvPr/>
        </p:nvGrpSpPr>
        <p:grpSpPr>
          <a:xfrm>
            <a:off x="3005799" y="3216417"/>
            <a:ext cx="4433296" cy="8772038"/>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65" t="-3404" r="-165"/>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50262" y="2739414"/>
            <a:ext cx="2563278" cy="2650623"/>
          </a:xfrm>
          <a:prstGeom prst="rect">
            <a:avLst/>
          </a:prstGeom>
        </p:spPr>
      </p:pic>
      <p:sp>
        <p:nvSpPr>
          <p:cNvPr id="17" name="TextBox 17"/>
          <p:cNvSpPr txBox="1"/>
          <p:nvPr/>
        </p:nvSpPr>
        <p:spPr>
          <a:xfrm>
            <a:off x="1028700" y="630986"/>
            <a:ext cx="6667031" cy="2420493"/>
          </a:xfrm>
          <a:prstGeom prst="rect">
            <a:avLst/>
          </a:prstGeom>
        </p:spPr>
        <p:txBody>
          <a:bodyPr lIns="0" tIns="0" rIns="0" bIns="0" rtlCol="0" anchor="t">
            <a:spAutoFit/>
          </a:bodyPr>
          <a:lstStyle/>
          <a:p>
            <a:pPr>
              <a:lnSpc>
                <a:spcPts val="6156"/>
              </a:lnSpc>
            </a:pPr>
            <a:r>
              <a:rPr lang="en-US" sz="5700">
                <a:solidFill>
                  <a:srgbClr val="FFFFFF"/>
                </a:solidFill>
                <a:latin typeface="Blogger Bold"/>
              </a:rPr>
              <a:t>ETZ COCKTAILS SCREENS &amp; FRAGMENTS</a:t>
            </a:r>
          </a:p>
        </p:txBody>
      </p:sp>
      <p:sp>
        <p:nvSpPr>
          <p:cNvPr id="18" name="TextBox 18"/>
          <p:cNvSpPr txBox="1"/>
          <p:nvPr/>
        </p:nvSpPr>
        <p:spPr>
          <a:xfrm>
            <a:off x="10233230" y="742950"/>
            <a:ext cx="6755594"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ONE - FAVORITE COCKTAILS</a:t>
            </a:r>
          </a:p>
        </p:txBody>
      </p:sp>
      <p:sp>
        <p:nvSpPr>
          <p:cNvPr id="19" name="TextBox 19"/>
          <p:cNvSpPr txBox="1"/>
          <p:nvPr/>
        </p:nvSpPr>
        <p:spPr>
          <a:xfrm>
            <a:off x="10503940" y="1138047"/>
            <a:ext cx="6283609" cy="8248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First it suggests the user for random cocktails</a:t>
            </a:r>
          </a:p>
          <a:p>
            <a:pPr marL="0" lvl="0" indent="0" algn="l">
              <a:lnSpc>
                <a:spcPts val="3360"/>
              </a:lnSpc>
              <a:spcBef>
                <a:spcPct val="0"/>
              </a:spcBef>
            </a:pPr>
            <a:r>
              <a:rPr lang="en-US" sz="2400">
                <a:solidFill>
                  <a:srgbClr val="FFFFFF"/>
                </a:solidFill>
                <a:latin typeface="Source Sans Pro"/>
              </a:rPr>
              <a:t>afterwards will show a list of user's fav cocktails.</a:t>
            </a:r>
          </a:p>
        </p:txBody>
      </p:sp>
      <p:sp>
        <p:nvSpPr>
          <p:cNvPr id="20" name="TextBox 20"/>
          <p:cNvSpPr txBox="1"/>
          <p:nvPr/>
        </p:nvSpPr>
        <p:spPr>
          <a:xfrm>
            <a:off x="10233230" y="2175525"/>
            <a:ext cx="6755594"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TWO - SEARCH COCKTIALS</a:t>
            </a:r>
          </a:p>
        </p:txBody>
      </p:sp>
      <p:sp>
        <p:nvSpPr>
          <p:cNvPr id="21" name="TextBox 21"/>
          <p:cNvSpPr txBox="1"/>
          <p:nvPr/>
        </p:nvSpPr>
        <p:spPr>
          <a:xfrm>
            <a:off x="10503940" y="2570622"/>
            <a:ext cx="5772990" cy="12439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Allows the user to search by name or get a surprise  - random cocktail.</a:t>
            </a:r>
          </a:p>
          <a:p>
            <a:pPr marL="0" lvl="0" indent="0" algn="l">
              <a:lnSpc>
                <a:spcPts val="3360"/>
              </a:lnSpc>
              <a:spcBef>
                <a:spcPct val="0"/>
              </a:spcBef>
            </a:pPr>
            <a:r>
              <a:rPr lang="en-US" sz="2400">
                <a:solidFill>
                  <a:srgbClr val="FFFFFF"/>
                </a:solidFill>
                <a:latin typeface="Source Sans Pro"/>
              </a:rPr>
              <a:t>empty search will show a list by abc ASC.</a:t>
            </a:r>
          </a:p>
        </p:txBody>
      </p:sp>
      <p:sp>
        <p:nvSpPr>
          <p:cNvPr id="22" name="TextBox 22"/>
          <p:cNvSpPr txBox="1"/>
          <p:nvPr/>
        </p:nvSpPr>
        <p:spPr>
          <a:xfrm>
            <a:off x="10233230" y="4024137"/>
            <a:ext cx="7026070"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THREE - SEARCH INGRIDIENTS</a:t>
            </a:r>
          </a:p>
        </p:txBody>
      </p:sp>
      <p:sp>
        <p:nvSpPr>
          <p:cNvPr id="23" name="TextBox 23"/>
          <p:cNvSpPr txBox="1"/>
          <p:nvPr/>
        </p:nvSpPr>
        <p:spPr>
          <a:xfrm>
            <a:off x="10503940" y="4419234"/>
            <a:ext cx="5772990" cy="8248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Source Sans Pro"/>
              </a:rPr>
              <a:t>Allows the user to search an ingridient and will show a cocktail list that contains that ing</a:t>
            </a:r>
          </a:p>
        </p:txBody>
      </p:sp>
      <p:sp>
        <p:nvSpPr>
          <p:cNvPr id="24" name="TextBox 24"/>
          <p:cNvSpPr txBox="1"/>
          <p:nvPr/>
        </p:nvSpPr>
        <p:spPr>
          <a:xfrm>
            <a:off x="10233230" y="5453649"/>
            <a:ext cx="6755594"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FOUR - MY COCKTAILS</a:t>
            </a:r>
          </a:p>
        </p:txBody>
      </p:sp>
      <p:sp>
        <p:nvSpPr>
          <p:cNvPr id="25" name="TextBox 25"/>
          <p:cNvSpPr txBox="1"/>
          <p:nvPr/>
        </p:nvSpPr>
        <p:spPr>
          <a:xfrm>
            <a:off x="10233230" y="6969683"/>
            <a:ext cx="6755594"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FIVE - ADD COCKTAIL</a:t>
            </a:r>
          </a:p>
        </p:txBody>
      </p:sp>
      <p:sp>
        <p:nvSpPr>
          <p:cNvPr id="26" name="TextBox 26"/>
          <p:cNvSpPr txBox="1"/>
          <p:nvPr/>
        </p:nvSpPr>
        <p:spPr>
          <a:xfrm>
            <a:off x="10503940" y="7364780"/>
            <a:ext cx="7206650" cy="4057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Source Sans Pro"/>
              </a:rPr>
              <a:t>In this Fragment the user will create their own cocktails.</a:t>
            </a:r>
          </a:p>
        </p:txBody>
      </p:sp>
      <p:sp>
        <p:nvSpPr>
          <p:cNvPr id="27" name="TextBox 27"/>
          <p:cNvSpPr txBox="1"/>
          <p:nvPr/>
        </p:nvSpPr>
        <p:spPr>
          <a:xfrm>
            <a:off x="10233230" y="8137109"/>
            <a:ext cx="6755594" cy="423672"/>
          </a:xfrm>
          <a:prstGeom prst="rect">
            <a:avLst/>
          </a:prstGeom>
        </p:spPr>
        <p:txBody>
          <a:bodyPr lIns="0" tIns="0" rIns="0" bIns="0" rtlCol="0" anchor="t">
            <a:spAutoFit/>
          </a:bodyPr>
          <a:lstStyle/>
          <a:p>
            <a:pPr marL="604519" lvl="1" indent="-302260" algn="l">
              <a:lnSpc>
                <a:spcPts val="3023"/>
              </a:lnSpc>
              <a:spcBef>
                <a:spcPct val="0"/>
              </a:spcBef>
              <a:buFont typeface="Arial"/>
              <a:buChar char="•"/>
            </a:pPr>
            <a:r>
              <a:rPr lang="en-US" sz="2799" u="none">
                <a:solidFill>
                  <a:srgbClr val="FFFFFF"/>
                </a:solidFill>
                <a:latin typeface="Blogger Bold"/>
              </a:rPr>
              <a:t>SCREEN SIX - SINGLE COCKTAIL VIEW</a:t>
            </a:r>
          </a:p>
        </p:txBody>
      </p:sp>
      <p:sp>
        <p:nvSpPr>
          <p:cNvPr id="28" name="TextBox 28"/>
          <p:cNvSpPr txBox="1"/>
          <p:nvPr/>
        </p:nvSpPr>
        <p:spPr>
          <a:xfrm>
            <a:off x="10503940" y="8722706"/>
            <a:ext cx="5772990" cy="12439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Source Sans Pro"/>
              </a:rPr>
              <a:t>This screen shows the single cocktail in detailed view, user will be able to edit any  cocktails that they've created.</a:t>
            </a:r>
          </a:p>
        </p:txBody>
      </p:sp>
      <p:sp>
        <p:nvSpPr>
          <p:cNvPr id="29" name="TextBox 29"/>
          <p:cNvSpPr txBox="1"/>
          <p:nvPr/>
        </p:nvSpPr>
        <p:spPr>
          <a:xfrm>
            <a:off x="10503940" y="5848746"/>
            <a:ext cx="6902020" cy="8248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First it shows a sad face - its empty there.</a:t>
            </a:r>
          </a:p>
          <a:p>
            <a:pPr marL="0" lvl="0" indent="0" algn="l">
              <a:lnSpc>
                <a:spcPts val="3360"/>
              </a:lnSpc>
              <a:spcBef>
                <a:spcPct val="0"/>
              </a:spcBef>
            </a:pPr>
            <a:r>
              <a:rPr lang="en-US" sz="2400">
                <a:solidFill>
                  <a:srgbClr val="FFFFFF"/>
                </a:solidFill>
                <a:latin typeface="Source Sans Pro"/>
              </a:rPr>
              <a:t>afterwards will show a list of user's custom cocktails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0237" y="1747302"/>
            <a:ext cx="1010195" cy="252549"/>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055879" y="125622"/>
            <a:ext cx="3039299" cy="2831616"/>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079341" y="6019690"/>
            <a:ext cx="3845468" cy="4114800"/>
          </a:xfrm>
          <a:prstGeom prst="rect">
            <a:avLst/>
          </a:prstGeom>
        </p:spPr>
      </p:pic>
      <p:sp>
        <p:nvSpPr>
          <p:cNvPr id="6" name="TextBox 6"/>
          <p:cNvSpPr txBox="1"/>
          <p:nvPr/>
        </p:nvSpPr>
        <p:spPr>
          <a:xfrm>
            <a:off x="870237" y="967767"/>
            <a:ext cx="6899400" cy="779536"/>
          </a:xfrm>
          <a:prstGeom prst="rect">
            <a:avLst/>
          </a:prstGeom>
        </p:spPr>
        <p:txBody>
          <a:bodyPr lIns="0" tIns="0" rIns="0" bIns="0" rtlCol="0" anchor="t">
            <a:spAutoFit/>
          </a:bodyPr>
          <a:lstStyle/>
          <a:p>
            <a:pPr>
              <a:lnSpc>
                <a:spcPts val="5596"/>
              </a:lnSpc>
            </a:pPr>
            <a:r>
              <a:rPr lang="en-US" sz="5182">
                <a:solidFill>
                  <a:srgbClr val="FFFFFF"/>
                </a:solidFill>
                <a:latin typeface="Blogger Bold"/>
              </a:rPr>
              <a:t>OUR TARGET AUDIENCE </a:t>
            </a:r>
          </a:p>
        </p:txBody>
      </p:sp>
      <p:sp>
        <p:nvSpPr>
          <p:cNvPr id="7" name="TextBox 7"/>
          <p:cNvSpPr txBox="1"/>
          <p:nvPr/>
        </p:nvSpPr>
        <p:spPr>
          <a:xfrm>
            <a:off x="1028700" y="2594091"/>
            <a:ext cx="6740937" cy="20821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Source Sans Pro"/>
              </a:rPr>
              <a:t>The target audience for ETZ Cocktail app includes anyone who loves cocktails, such as cocktail enthusiasts, amateur and professional mixologists, bartenders, or anyone who wants to learn about cocktails and try new recipes. </a:t>
            </a:r>
          </a:p>
        </p:txBody>
      </p:sp>
      <p:sp>
        <p:nvSpPr>
          <p:cNvPr id="8" name="TextBox 8"/>
          <p:cNvSpPr txBox="1"/>
          <p:nvPr/>
        </p:nvSpPr>
        <p:spPr>
          <a:xfrm>
            <a:off x="8475109" y="2909613"/>
            <a:ext cx="7493412" cy="2920365"/>
          </a:xfrm>
          <a:prstGeom prst="rect">
            <a:avLst/>
          </a:prstGeom>
        </p:spPr>
        <p:txBody>
          <a:bodyPr lIns="0" tIns="0" rIns="0" bIns="0" rtlCol="0" anchor="t">
            <a:spAutoFit/>
          </a:bodyPr>
          <a:lstStyle/>
          <a:p>
            <a:pPr>
              <a:lnSpc>
                <a:spcPts val="3360"/>
              </a:lnSpc>
            </a:pPr>
            <a:r>
              <a:rPr lang="en-US" sz="2400">
                <a:solidFill>
                  <a:srgbClr val="FFFFFF"/>
                </a:solidFill>
                <a:latin typeface="Source Sans Pro"/>
              </a:rPr>
              <a:t>There is no specific age for the target audience of ETZ Cocktail app, as the love for cocktails and interest in mixology can be found in individuals of all ages.</a:t>
            </a:r>
          </a:p>
          <a:p>
            <a:pPr marL="0" lvl="0" indent="0" algn="l">
              <a:lnSpc>
                <a:spcPts val="3360"/>
              </a:lnSpc>
              <a:spcBef>
                <a:spcPct val="0"/>
              </a:spcBef>
            </a:pPr>
            <a:r>
              <a:rPr lang="en-US" sz="2400">
                <a:solidFill>
                  <a:srgbClr val="FFFFFF"/>
                </a:solidFill>
                <a:latin typeface="Source Sans Pro"/>
              </a:rPr>
              <a:t>However, it's likely that the app would be more popular among adults who are legally allowed to consume alcohol, typically 21 years old or older in many countries and specifically 18 in Israel.</a:t>
            </a:r>
          </a:p>
        </p:txBody>
      </p:sp>
      <p:sp>
        <p:nvSpPr>
          <p:cNvPr id="9" name="TextBox 9"/>
          <p:cNvSpPr txBox="1"/>
          <p:nvPr/>
        </p:nvSpPr>
        <p:spPr>
          <a:xfrm>
            <a:off x="8475109" y="2172498"/>
            <a:ext cx="6899400" cy="779536"/>
          </a:xfrm>
          <a:prstGeom prst="rect">
            <a:avLst/>
          </a:prstGeom>
        </p:spPr>
        <p:txBody>
          <a:bodyPr lIns="0" tIns="0" rIns="0" bIns="0" rtlCol="0" anchor="t">
            <a:spAutoFit/>
          </a:bodyPr>
          <a:lstStyle/>
          <a:p>
            <a:pPr>
              <a:lnSpc>
                <a:spcPts val="5596"/>
              </a:lnSpc>
            </a:pPr>
            <a:r>
              <a:rPr lang="en-US" sz="5182">
                <a:solidFill>
                  <a:srgbClr val="FFFFFF"/>
                </a:solidFill>
                <a:latin typeface="Blogger Bold"/>
              </a:rPr>
              <a:t>AS FOR THE 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1091</Words>
  <Application>Microsoft Office PowerPoint</Application>
  <PresentationFormat>מותאם אישית</PresentationFormat>
  <Paragraphs>117</Paragraphs>
  <Slides>19</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19</vt:i4>
      </vt:variant>
    </vt:vector>
  </HeadingPairs>
  <TitlesOfParts>
    <vt:vector size="26" baseType="lpstr">
      <vt:lpstr>Blogger Bold</vt:lpstr>
      <vt:lpstr>Arial</vt:lpstr>
      <vt:lpstr>Source Sans Pro</vt:lpstr>
      <vt:lpstr>Source Sans Pro Bold</vt:lpstr>
      <vt:lpstr>Blogger</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ETZ-Application-Showcase</dc:title>
  <cp:lastModifiedBy>Ziv Simchoni</cp:lastModifiedBy>
  <cp:revision>4</cp:revision>
  <dcterms:created xsi:type="dcterms:W3CDTF">2006-08-16T00:00:00Z</dcterms:created>
  <dcterms:modified xsi:type="dcterms:W3CDTF">2023-02-22T12:10:35Z</dcterms:modified>
  <dc:identifier>DAFZ5hXaJ2E</dc:identifier>
</cp:coreProperties>
</file>